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1.bin" ContentType="application/vnd.ms-office.activeX"/>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accent2_1#1">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2#1" loCatId="hierarchy" qsTypeId="urn:microsoft.com/office/officeart/2005/8/quickstyle/simple1#1" qsCatId="simple" csTypeId="urn:microsoft.com/office/officeart/2005/8/colors/accent2_1#1" csCatId="accent1" phldr="1"/>
      <dgm:spPr/>
      <dgm:t>
        <a:bodyPr/>
        <a:lstStyle/>
        <a:p>
          <a:endParaRPr lang="zh-CN" altLang="en-US"/>
        </a:p>
      </dgm:t>
    </dgm:pt>
    <dgm:pt modelId="{0605F139-5EF0-48E7-A091-192233D2011D}">
      <dgm:prSet phldrT="[文本]" phldr="0" custT="0"/>
      <dgm:spPr/>
      <dgm:t>
        <a:bodyPr vert="horz" wrap="square"/>
        <a:lstStyle/>
        <a:p>
          <a:pPr>
            <a:lnSpc>
              <a:spcPct val="100000"/>
            </a:lnSpc>
            <a:spcBef>
              <a:spcPct val="0"/>
            </a:spcBef>
            <a:spcAft>
              <a:spcPct val="35000"/>
            </a:spcAft>
          </a:pPr>
          <a:r>
            <a:rPr lang="zh-CN" altLang="en-US">
              <a:latin typeface="微软雅黑" panose="020B0503020204020204" charset="-122"/>
              <a:ea typeface="微软雅黑" panose="020B0503020204020204" charset="-122"/>
            </a:rPr>
            <a:t>功  功率</a:t>
          </a:r>
        </a:p>
      </dgm:t>
    </dgm:pt>
    <dgm:pt modelId="{2AFB1B2A-8749-4E5E-9CB9-0B60F81C46F8}" type="parTrans" cxnId="{8931DE79-98CF-4C17-ADF9-461D83CF2E1B}">
      <dgm:prSet/>
      <dgm:spPr/>
      <dgm:t>
        <a:bodyPr/>
        <a:lstStyle/>
        <a:p>
          <a:endParaRPr lang="zh-CN" altLang="en-US"/>
        </a:p>
      </dgm:t>
    </dgm:pt>
    <dgm:pt modelId="{E0FFEB56-236E-4FE9-83BF-31494E265D5A}" type="sibTrans" cxnId="{8931DE79-98CF-4C17-ADF9-461D83CF2E1B}">
      <dgm:prSet/>
      <dgm:spPr/>
      <dgm:t>
        <a:bodyPr/>
        <a:lstStyle/>
        <a:p>
          <a:endParaRPr lang="zh-CN" altLang="en-US"/>
        </a:p>
      </dgm:t>
    </dgm:pt>
    <dgm:pt modelId="{4530EE7D-F557-4815-9ED2-EABC47F46978}">
      <dgm:prSet phldrT="[文本]" phldr="0" custT="1"/>
      <dgm:spPr/>
      <dgm:t>
        <a:bodyPr vert="horz" wrap="square"/>
        <a:lstStyle/>
        <a:p>
          <a:pPr>
            <a:lnSpc>
              <a:spcPct val="100000"/>
            </a:lnSpc>
            <a:spcBef>
              <a:spcPct val="0"/>
            </a:spcBef>
            <a:spcAft>
              <a:spcPct val="35000"/>
            </a:spcAft>
          </a:pPr>
          <a:r>
            <a:rPr lang="zh-CN" altLang="en-US" sz="2400">
              <a:latin typeface="微软雅黑" panose="020B0503020204020204" charset="-122"/>
              <a:ea typeface="微软雅黑" panose="020B0503020204020204" charset="-122"/>
            </a:rPr>
            <a:t>功</a:t>
          </a:r>
        </a:p>
      </dgm:t>
    </dgm:pt>
    <dgm:pt modelId="{AC2BFF99-DAE2-494A-88AB-85D75BC6D2EE}" type="parTrans" cxnId="{D43BCFB8-DA36-4BE3-BA4B-FD4FCA8A9834}">
      <dgm:prSet/>
      <dgm:spPr/>
      <dgm:t>
        <a:bodyPr/>
        <a:lstStyle/>
        <a:p>
          <a:endParaRPr lang="zh-CN" altLang="en-US"/>
        </a:p>
      </dgm:t>
    </dgm:pt>
    <dgm:pt modelId="{B98A0394-6758-42EB-8D0E-4491BED52B6C}" type="sibTrans" cxnId="{D43BCFB8-DA36-4BE3-BA4B-FD4FCA8A9834}">
      <dgm:prSet/>
      <dgm:spPr/>
      <dgm:t>
        <a:bodyPr/>
        <a:lstStyle/>
        <a:p>
          <a:endParaRPr lang="zh-CN" altLang="en-US"/>
        </a:p>
      </dgm:t>
    </dgm:pt>
    <dgm:pt modelId="{2C2A4BF3-AA22-4080-9546-909CF9AC3ECB}">
      <dgm:prSet phldrT="[文本]" phldr="0" custT="0"/>
      <dgm:spPr/>
      <dgm:t>
        <a:bodyPr vert="horz" wrap="square"/>
        <a:lstStyle/>
        <a:p>
          <a:pPr>
            <a:lnSpc>
              <a:spcPct val="100000"/>
            </a:lnSpc>
            <a:spcBef>
              <a:spcPct val="0"/>
            </a:spcBef>
            <a:spcAft>
              <a:spcPct val="35000"/>
            </a:spcAft>
          </a:pPr>
          <a:r>
            <a:rPr lang="zh-CN" altLang="en-US">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力与物体沿力的方向上移动的距离的乘积</a:t>
          </a:r>
          <a:endParaRPr lang="zh-CN" altLang="en-US">
            <a:latin typeface="微软雅黑" panose="020B0503020204020204" charset="-122"/>
            <a:ea typeface="微软雅黑" panose="020B0503020204020204" charset="-122"/>
          </a:endParaRPr>
        </a:p>
      </dgm:t>
    </dgm:pt>
    <dgm:pt modelId="{4A6A0524-D9B7-4A37-8E78-5FE688BDCCE6}" type="parTrans" cxnId="{C29F14CC-697A-4776-A2E3-EEFFB31A116F}">
      <dgm:prSet/>
      <dgm:spPr/>
      <dgm:t>
        <a:bodyPr/>
        <a:lstStyle/>
        <a:p>
          <a:endParaRPr lang="zh-CN" altLang="en-US"/>
        </a:p>
      </dgm:t>
    </dgm:pt>
    <dgm:pt modelId="{39CECE7E-7D7C-4022-9437-1E0813814145}" type="sibTrans" cxnId="{C29F14CC-697A-4776-A2E3-EEFFB31A116F}">
      <dgm:prSet/>
      <dgm:spPr/>
      <dgm:t>
        <a:bodyPr/>
        <a:lstStyle/>
        <a:p>
          <a:endParaRPr lang="zh-CN" altLang="en-US"/>
        </a:p>
      </dgm:t>
    </dgm:pt>
    <dgm:pt modelId="{707FBD8A-46D5-427F-8F3B-3315781E1372}">
      <dgm:prSet phldr="0" custT="0"/>
      <dgm:spPr/>
      <dgm:t>
        <a:bodyPr vert="horz" wrap="square"/>
        <a:lstStyle/>
        <a:p>
          <a:pPr>
            <a:lnSpc>
              <a:spcPct val="100000"/>
            </a:lnSpc>
            <a:spcBef>
              <a:spcPct val="0"/>
            </a:spcBef>
            <a:spcAft>
              <a:spcPct val="35000"/>
            </a:spcAft>
          </a:pPr>
          <a:r>
            <a:rPr lang="en-US">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W=Fs</a:t>
          </a:r>
          <a:endParaRPr lang="zh-CN">
            <a:ea typeface="宋体" panose="02010600030101010101" pitchFamily="2" charset="-122"/>
          </a:endParaRPr>
        </a:p>
      </dgm:t>
    </dgm:pt>
    <dgm:pt modelId="{DCC3FB57-3BA6-4B04-AFA3-E842CF7937C7}" type="parTrans" cxnId="{0B8B6DEB-9CBB-43C4-AA71-F24C836B1F6D}">
      <dgm:prSet/>
      <dgm:spPr/>
      <dgm:t>
        <a:bodyPr/>
        <a:lstStyle/>
        <a:p>
          <a:endParaRPr lang="zh-CN" altLang="en-US"/>
        </a:p>
      </dgm:t>
    </dgm:pt>
    <dgm:pt modelId="{B4CE3DD0-88D8-46AD-BA28-50261DB595E8}" type="sibTrans" cxnId="{0B8B6DEB-9CBB-43C4-AA71-F24C836B1F6D}">
      <dgm:prSet/>
      <dgm:spPr/>
      <dgm:t>
        <a:bodyPr/>
        <a:lstStyle/>
        <a:p>
          <a:endParaRPr lang="zh-CN" altLang="en-US"/>
        </a:p>
      </dgm:t>
    </dgm:pt>
    <dgm:pt modelId="{3205F1EF-225A-4A34-824D-B5897B4FDFFF}">
      <dgm:prSet phldr="0" custT="0"/>
      <dgm:spPr/>
      <dgm:t>
        <a:bodyPr vert="horz" wrap="square"/>
        <a:lstStyle/>
        <a:p>
          <a:pPr>
            <a:lnSpc>
              <a:spcPct val="100000"/>
            </a:lnSpc>
            <a:spcBef>
              <a:spcPct val="0"/>
            </a:spcBef>
            <a:spcAft>
              <a:spcPct val="35000"/>
            </a:spcAft>
          </a:pPr>
          <a:r>
            <a:rPr lang="zh-CN">
              <a:latin typeface="微软雅黑" panose="020B0503020204020204" charset="-122"/>
              <a:ea typeface="微软雅黑" panose="020B0503020204020204" charset="-122"/>
            </a:rPr>
            <a:t>功率</a:t>
          </a:r>
        </a:p>
      </dgm:t>
    </dgm:pt>
    <dgm:pt modelId="{854FBFB3-ED65-4285-B6B3-74FB29A8058B}" type="parTrans" cxnId="{322AA62E-1FC0-4CC9-B466-C143D3E13F3B}">
      <dgm:prSet/>
      <dgm:spPr/>
      <dgm:t>
        <a:bodyPr/>
        <a:lstStyle/>
        <a:p>
          <a:endParaRPr lang="zh-CN" altLang="en-US"/>
        </a:p>
      </dgm:t>
    </dgm:pt>
    <dgm:pt modelId="{E7D884C8-92A6-4FF5-8EA4-45479798E314}" type="sibTrans" cxnId="{322AA62E-1FC0-4CC9-B466-C143D3E13F3B}">
      <dgm:prSet/>
      <dgm:spPr/>
      <dgm:t>
        <a:bodyPr/>
        <a:lstStyle/>
        <a:p>
          <a:endParaRPr lang="zh-CN" altLang="en-US"/>
        </a:p>
      </dgm:t>
    </dgm:pt>
    <dgm:pt modelId="{750A3BD0-2C41-4598-BC9C-89E31EDCE55B}">
      <dgm:prSet phldr="0" custT="0"/>
      <dgm:spPr/>
      <dgm:t>
        <a:bodyPr vert="horz" wrap="square"/>
        <a:lstStyle/>
        <a:p>
          <a:pPr>
            <a:lnSpc>
              <a:spcPct val="100000"/>
            </a:lnSpc>
            <a:spcBef>
              <a:spcPct val="0"/>
            </a:spcBef>
            <a:spcAft>
              <a:spcPct val="35000"/>
            </a:spcAft>
          </a:pPr>
          <a:r>
            <a:rPr lang="zh-CN" altLang="en-US">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功与完成这些功所用时间之比</a:t>
          </a:r>
          <a:r>
            <a:rPr lang="zh-CN" altLang="en-US">
              <a:latin typeface="微软雅黑" panose="020B0503020204020204" charset="-122"/>
              <a:ea typeface="微软雅黑" panose="020B0503020204020204" charset="-122"/>
            </a:rPr>
            <a:t>）</a:t>
          </a:r>
        </a:p>
      </dgm:t>
    </dgm:pt>
    <dgm:pt modelId="{B2D98460-55C6-4171-8215-EFD4949D544A}" type="parTrans" cxnId="{3C4FED35-0F71-40B1-BE83-3F55772D47BE}">
      <dgm:prSet/>
      <dgm:spPr/>
      <dgm:t>
        <a:bodyPr/>
        <a:lstStyle/>
        <a:p>
          <a:endParaRPr lang="zh-CN" altLang="en-US"/>
        </a:p>
      </dgm:t>
    </dgm:pt>
    <dgm:pt modelId="{CB6FC766-0DC3-478E-A1B1-4F5F78E0D88C}" type="sibTrans" cxnId="{3C4FED35-0F71-40B1-BE83-3F55772D47BE}">
      <dgm:prSet/>
      <dgm:spPr/>
      <dgm:t>
        <a:bodyPr/>
        <a:lstStyle/>
        <a:p>
          <a:endParaRPr lang="zh-CN" altLang="en-US"/>
        </a:p>
      </dgm:t>
    </dgm:pt>
    <dgm:pt modelId="{DA542E62-BD21-4FDE-968A-6B3F97C7FAB3}">
      <dgm:prSet phldr="0" custT="0"/>
      <dgm:spPr/>
      <dgm:t>
        <a:bodyPr vert="horz" wrap="square"/>
        <a:lstStyle/>
        <a:p>
          <a:pPr>
            <a:lnSpc>
              <a:spcPct val="100000"/>
            </a:lnSpc>
            <a:spcBef>
              <a:spcPct val="0"/>
            </a:spcBef>
            <a:spcAft>
              <a:spcPct val="35000"/>
            </a:spcAft>
          </a:pPr>
          <a:endParaRPr lang="en-US" dirty="0"/>
        </a:p>
        <a:p>
          <a:pPr>
            <a:lnSpc>
              <a:spcPct val="100000"/>
            </a:lnSpc>
            <a:spcBef>
              <a:spcPct val="0"/>
            </a:spcBef>
            <a:spcAft>
              <a:spcPct val="35000"/>
            </a:spcAft>
          </a:pPr>
          <a:r>
            <a:rPr lang="en-US" dirty="0" smtClean="0"/>
            <a:t>P=Fv</a:t>
          </a:r>
          <a:endParaRPr lang="en-US" dirty="0"/>
        </a:p>
      </dgm:t>
    </dgm:pt>
    <dgm:pt modelId="{0BFBF1BB-171A-411F-9C06-0F6855A9333F}" type="parTrans" cxnId="{6A57032D-88FB-4E36-B519-0F4C5E103244}">
      <dgm:prSet/>
      <dgm:spPr/>
      <dgm:t>
        <a:bodyPr/>
        <a:lstStyle/>
        <a:p>
          <a:endParaRPr lang="zh-CN" altLang="en-US"/>
        </a:p>
      </dgm:t>
    </dgm:pt>
    <dgm:pt modelId="{1ECD4AAA-D6CE-4D4F-8816-84A24CA09A2C}" type="sibTrans" cxnId="{6A57032D-88FB-4E36-B519-0F4C5E103244}">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lang="zh-CN" altLang="en-US"/>
        </a:p>
      </dgm:t>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dgm:presLayoutVars>
          <dgm:chPref val="3"/>
        </dgm:presLayoutVars>
      </dgm:prSet>
      <dgm:spPr/>
      <dgm:t>
        <a:bodyPr/>
        <a:lstStyle/>
        <a:p>
          <a:endParaRPr lang="zh-CN" altLang="en-US"/>
        </a:p>
      </dgm:t>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2"/>
      <dgm:spPr/>
      <dgm:t>
        <a:bodyPr/>
        <a:lstStyle/>
        <a:p>
          <a:endParaRPr lang="zh-CN" altLang="en-US"/>
        </a:p>
      </dgm:t>
    </dgm:pt>
    <dgm:pt modelId="{C1833E64-0598-4ED8-B73B-4C820BB35531}" type="pres">
      <dgm:prSet presAssocID="{AC2BFF99-DAE2-494A-88AB-85D75BC6D2EE}" presName="connTx" presStyleLbl="parChTrans1D2" presStyleIdx="0" presStyleCnt="2"/>
      <dgm:spPr/>
      <dgm:t>
        <a:bodyPr/>
        <a:lstStyle/>
        <a:p>
          <a:endParaRPr lang="zh-CN" altLang="en-US"/>
        </a:p>
      </dgm:t>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2">
        <dgm:presLayoutVars>
          <dgm:chPref val="3"/>
        </dgm:presLayoutVars>
      </dgm:prSet>
      <dgm:spPr/>
      <dgm:t>
        <a:bodyPr/>
        <a:lstStyle/>
        <a:p>
          <a:endParaRPr lang="zh-CN" altLang="en-US"/>
        </a:p>
      </dgm:t>
    </dgm:pt>
    <dgm:pt modelId="{48673F39-879C-4946-8DC7-FD68F0552920}" type="pres">
      <dgm:prSet presAssocID="{4530EE7D-F557-4815-9ED2-EABC47F46978}" presName="level3hierChild" presStyleCnt="0"/>
      <dgm:spPr/>
    </dgm:pt>
    <dgm:pt modelId="{FA61825B-C877-4D42-AAFB-0586288A9783}" type="pres">
      <dgm:prSet presAssocID="{4A6A0524-D9B7-4A37-8E78-5FE688BDCCE6}" presName="conn2-1" presStyleLbl="parChTrans1D3" presStyleIdx="0" presStyleCnt="4"/>
      <dgm:spPr/>
      <dgm:t>
        <a:bodyPr/>
        <a:lstStyle/>
        <a:p>
          <a:endParaRPr lang="zh-CN" altLang="en-US"/>
        </a:p>
      </dgm:t>
    </dgm:pt>
    <dgm:pt modelId="{66B35CF0-1806-4E4A-8B50-99A64DECDBA9}" type="pres">
      <dgm:prSet presAssocID="{4A6A0524-D9B7-4A37-8E78-5FE688BDCCE6}" presName="connTx" presStyleLbl="parChTrans1D3" presStyleIdx="0" presStyleCnt="4"/>
      <dgm:spPr/>
      <dgm:t>
        <a:bodyPr/>
        <a:lstStyle/>
        <a:p>
          <a:endParaRPr lang="zh-CN" altLang="en-US"/>
        </a:p>
      </dgm:t>
    </dgm:pt>
    <dgm:pt modelId="{F95D7524-EA0E-4F9D-9D6F-B10856D5C83F}" type="pres">
      <dgm:prSet presAssocID="{2C2A4BF3-AA22-4080-9546-909CF9AC3ECB}" presName="root2" presStyleCnt="0"/>
      <dgm:spPr/>
    </dgm:pt>
    <dgm:pt modelId="{63712EDC-9AF8-41BC-8F72-ADF8D554FF07}" type="pres">
      <dgm:prSet presAssocID="{2C2A4BF3-AA22-4080-9546-909CF9AC3ECB}" presName="LevelTwoTextNode" presStyleLbl="node3" presStyleIdx="0" presStyleCnt="4">
        <dgm:presLayoutVars>
          <dgm:chPref val="3"/>
        </dgm:presLayoutVars>
      </dgm:prSet>
      <dgm:spPr/>
      <dgm:t>
        <a:bodyPr/>
        <a:lstStyle/>
        <a:p>
          <a:endParaRPr lang="zh-CN" altLang="en-US"/>
        </a:p>
      </dgm:t>
    </dgm:pt>
    <dgm:pt modelId="{E0C65410-D9BC-4E23-87DE-EBBC54AD2166}" type="pres">
      <dgm:prSet presAssocID="{2C2A4BF3-AA22-4080-9546-909CF9AC3ECB}" presName="level3hierChild" presStyleCnt="0"/>
      <dgm:spPr/>
    </dgm:pt>
    <dgm:pt modelId="{01471B8E-83B7-40AC-8E64-05FA7F859342}" type="pres">
      <dgm:prSet presAssocID="{DCC3FB57-3BA6-4B04-AFA3-E842CF7937C7}" presName="conn2-1" presStyleLbl="parChTrans1D3" presStyleIdx="1" presStyleCnt="4"/>
      <dgm:spPr/>
      <dgm:t>
        <a:bodyPr/>
        <a:lstStyle/>
        <a:p>
          <a:endParaRPr lang="zh-CN" altLang="en-US"/>
        </a:p>
      </dgm:t>
    </dgm:pt>
    <dgm:pt modelId="{C4E14F5D-1B20-40A4-9BBE-3D027812A475}" type="pres">
      <dgm:prSet presAssocID="{DCC3FB57-3BA6-4B04-AFA3-E842CF7937C7}" presName="connTx" presStyleLbl="parChTrans1D3" presStyleIdx="1" presStyleCnt="4"/>
      <dgm:spPr/>
      <dgm:t>
        <a:bodyPr/>
        <a:lstStyle/>
        <a:p>
          <a:endParaRPr lang="zh-CN" altLang="en-US"/>
        </a:p>
      </dgm:t>
    </dgm:pt>
    <dgm:pt modelId="{5B1A90F7-503B-4FD6-A3EA-D86C1E308544}" type="pres">
      <dgm:prSet presAssocID="{707FBD8A-46D5-427F-8F3B-3315781E1372}" presName="root2" presStyleCnt="0"/>
      <dgm:spPr/>
    </dgm:pt>
    <dgm:pt modelId="{99422C5B-B7A5-4008-876A-ACFD791AC838}" type="pres">
      <dgm:prSet presAssocID="{707FBD8A-46D5-427F-8F3B-3315781E1372}" presName="LevelTwoTextNode" presStyleLbl="node3" presStyleIdx="1" presStyleCnt="4">
        <dgm:presLayoutVars>
          <dgm:chPref val="3"/>
        </dgm:presLayoutVars>
      </dgm:prSet>
      <dgm:spPr/>
      <dgm:t>
        <a:bodyPr/>
        <a:lstStyle/>
        <a:p>
          <a:endParaRPr lang="zh-CN" altLang="en-US"/>
        </a:p>
      </dgm:t>
    </dgm:pt>
    <dgm:pt modelId="{1CDA75EC-1ABF-4C5D-BEB7-97DA654A6032}" type="pres">
      <dgm:prSet presAssocID="{707FBD8A-46D5-427F-8F3B-3315781E1372}" presName="level3hierChild" presStyleCnt="0"/>
      <dgm:spPr/>
    </dgm:pt>
    <dgm:pt modelId="{D52845F9-E4FF-4C3E-8F9B-E7A0EE98FB1E}" type="pres">
      <dgm:prSet presAssocID="{854FBFB3-ED65-4285-B6B3-74FB29A8058B}" presName="conn2-1" presStyleLbl="parChTrans1D2" presStyleIdx="1" presStyleCnt="2"/>
      <dgm:spPr/>
      <dgm:t>
        <a:bodyPr/>
        <a:lstStyle/>
        <a:p>
          <a:endParaRPr lang="zh-CN" altLang="en-US"/>
        </a:p>
      </dgm:t>
    </dgm:pt>
    <dgm:pt modelId="{664B91E3-956B-418C-ABCB-B8397E3B988C}" type="pres">
      <dgm:prSet presAssocID="{854FBFB3-ED65-4285-B6B3-74FB29A8058B}" presName="connTx" presStyleLbl="parChTrans1D2" presStyleIdx="1" presStyleCnt="2"/>
      <dgm:spPr/>
      <dgm:t>
        <a:bodyPr/>
        <a:lstStyle/>
        <a:p>
          <a:endParaRPr lang="zh-CN" altLang="en-US"/>
        </a:p>
      </dgm:t>
    </dgm:pt>
    <dgm:pt modelId="{3AA78378-0561-4322-A407-3B6248479146}" type="pres">
      <dgm:prSet presAssocID="{3205F1EF-225A-4A34-824D-B5897B4FDFFF}" presName="root2" presStyleCnt="0"/>
      <dgm:spPr/>
    </dgm:pt>
    <dgm:pt modelId="{E1DD52EE-093F-4CE3-8332-116322F97076}" type="pres">
      <dgm:prSet presAssocID="{3205F1EF-225A-4A34-824D-B5897B4FDFFF}" presName="LevelTwoTextNode" presStyleLbl="node2" presStyleIdx="1" presStyleCnt="2">
        <dgm:presLayoutVars>
          <dgm:chPref val="3"/>
        </dgm:presLayoutVars>
      </dgm:prSet>
      <dgm:spPr/>
      <dgm:t>
        <a:bodyPr/>
        <a:lstStyle/>
        <a:p>
          <a:endParaRPr lang="zh-CN" altLang="en-US"/>
        </a:p>
      </dgm:t>
    </dgm:pt>
    <dgm:pt modelId="{DCB83533-34E3-4464-9DA1-F3C6309C9A30}" type="pres">
      <dgm:prSet presAssocID="{3205F1EF-225A-4A34-824D-B5897B4FDFFF}" presName="level3hierChild" presStyleCnt="0"/>
      <dgm:spPr/>
    </dgm:pt>
    <dgm:pt modelId="{3BCB9632-1B46-47EC-8E4B-7E3665CB5D1C}" type="pres">
      <dgm:prSet presAssocID="{B2D98460-55C6-4171-8215-EFD4949D544A}" presName="conn2-1" presStyleLbl="parChTrans1D3" presStyleIdx="2" presStyleCnt="4"/>
      <dgm:spPr/>
      <dgm:t>
        <a:bodyPr/>
        <a:lstStyle/>
        <a:p>
          <a:endParaRPr lang="zh-CN" altLang="en-US"/>
        </a:p>
      </dgm:t>
    </dgm:pt>
    <dgm:pt modelId="{D679A3DC-D239-4DCA-BCE2-B264206585C6}" type="pres">
      <dgm:prSet presAssocID="{B2D98460-55C6-4171-8215-EFD4949D544A}" presName="connTx" presStyleLbl="parChTrans1D3" presStyleIdx="2" presStyleCnt="4"/>
      <dgm:spPr/>
      <dgm:t>
        <a:bodyPr/>
        <a:lstStyle/>
        <a:p>
          <a:endParaRPr lang="zh-CN" altLang="en-US"/>
        </a:p>
      </dgm:t>
    </dgm:pt>
    <dgm:pt modelId="{0A116F61-31EE-4F38-9E2C-CC8D5C816D11}" type="pres">
      <dgm:prSet presAssocID="{750A3BD0-2C41-4598-BC9C-89E31EDCE55B}" presName="root2" presStyleCnt="0"/>
      <dgm:spPr/>
    </dgm:pt>
    <dgm:pt modelId="{DA22BD66-9C5E-43A5-A48F-9F0A08D9F92C}" type="pres">
      <dgm:prSet presAssocID="{750A3BD0-2C41-4598-BC9C-89E31EDCE55B}" presName="LevelTwoTextNode" presStyleLbl="node3" presStyleIdx="2" presStyleCnt="4">
        <dgm:presLayoutVars>
          <dgm:chPref val="3"/>
        </dgm:presLayoutVars>
      </dgm:prSet>
      <dgm:spPr/>
      <dgm:t>
        <a:bodyPr/>
        <a:lstStyle/>
        <a:p>
          <a:endParaRPr lang="zh-CN" altLang="en-US"/>
        </a:p>
      </dgm:t>
    </dgm:pt>
    <dgm:pt modelId="{837236E6-CEE4-45A9-A239-9B49FBCCCB82}" type="pres">
      <dgm:prSet presAssocID="{750A3BD0-2C41-4598-BC9C-89E31EDCE55B}" presName="level3hierChild" presStyleCnt="0"/>
      <dgm:spPr/>
    </dgm:pt>
    <dgm:pt modelId="{DFCD7ED7-F426-41A1-8C7F-D42721A08884}" type="pres">
      <dgm:prSet presAssocID="{0BFBF1BB-171A-411F-9C06-0F6855A9333F}" presName="conn2-1" presStyleLbl="parChTrans1D3" presStyleIdx="3" presStyleCnt="4"/>
      <dgm:spPr/>
      <dgm:t>
        <a:bodyPr/>
        <a:lstStyle/>
        <a:p>
          <a:endParaRPr lang="zh-CN" altLang="en-US"/>
        </a:p>
      </dgm:t>
    </dgm:pt>
    <dgm:pt modelId="{958F46C9-19F8-4303-928F-BACB1F6B987B}" type="pres">
      <dgm:prSet presAssocID="{0BFBF1BB-171A-411F-9C06-0F6855A9333F}" presName="connTx" presStyleLbl="parChTrans1D3" presStyleIdx="3" presStyleCnt="4"/>
      <dgm:spPr/>
      <dgm:t>
        <a:bodyPr/>
        <a:lstStyle/>
        <a:p>
          <a:endParaRPr lang="zh-CN" altLang="en-US"/>
        </a:p>
      </dgm:t>
    </dgm:pt>
    <dgm:pt modelId="{71EB62B8-B83C-4B7C-A0DC-B3D282F37111}" type="pres">
      <dgm:prSet presAssocID="{DA542E62-BD21-4FDE-968A-6B3F97C7FAB3}" presName="root2" presStyleCnt="0"/>
      <dgm:spPr/>
    </dgm:pt>
    <dgm:pt modelId="{17A7AC79-6720-4DFE-A4E2-70C3BEB5AEF0}" type="pres">
      <dgm:prSet presAssocID="{DA542E62-BD21-4FDE-968A-6B3F97C7FAB3}" presName="LevelTwoTextNode" presStyleLbl="node3" presStyleIdx="3" presStyleCnt="4">
        <dgm:presLayoutVars>
          <dgm:chPref val="3"/>
        </dgm:presLayoutVars>
      </dgm:prSet>
      <dgm:spPr/>
      <dgm:t>
        <a:bodyPr/>
        <a:lstStyle/>
        <a:p>
          <a:endParaRPr lang="zh-CN" altLang="en-US"/>
        </a:p>
      </dgm:t>
    </dgm:pt>
    <dgm:pt modelId="{A7BC41A6-DE3D-4768-88CC-6CA056850940}" type="pres">
      <dgm:prSet presAssocID="{DA542E62-BD21-4FDE-968A-6B3F97C7FAB3}" presName="level3hierChild" presStyleCnt="0"/>
      <dgm:spPr/>
    </dgm:pt>
  </dgm:ptLst>
  <dgm:cxnLst>
    <dgm:cxn modelId="{FDF101B4-A2D3-41D6-81CD-5E48C6459CA5}" type="presOf" srcId="{4A6A0524-D9B7-4A37-8E78-5FE688BDCCE6}" destId="{66B35CF0-1806-4E4A-8B50-99A64DECDBA9}" srcOrd="1" destOrd="0" presId="urn:microsoft.com/office/officeart/2005/8/layout/hierarchy2#1"/>
    <dgm:cxn modelId="{32323B5D-5FF6-4337-9E1B-9B4FF8EFAC64}" type="presOf" srcId="{AC2BFF99-DAE2-494A-88AB-85D75BC6D2EE}" destId="{B47BD6C9-6D53-4A69-975F-9CF96E25F10F}" srcOrd="0" destOrd="0" presId="urn:microsoft.com/office/officeart/2005/8/layout/hierarchy2#1"/>
    <dgm:cxn modelId="{E1B009EF-3DE6-4BA1-BF77-879B3C3465FC}" type="presOf" srcId="{0605F139-5EF0-48E7-A091-192233D2011D}" destId="{24E3F4AB-32FB-4CE0-9DAC-FC4DD26B5900}" srcOrd="0" destOrd="0" presId="urn:microsoft.com/office/officeart/2005/8/layout/hierarchy2#1"/>
    <dgm:cxn modelId="{9FA82577-201A-427B-998D-C827650C4F28}" type="presOf" srcId="{DCC3FB57-3BA6-4B04-AFA3-E842CF7937C7}" destId="{01471B8E-83B7-40AC-8E64-05FA7F859342}" srcOrd="0" destOrd="0" presId="urn:microsoft.com/office/officeart/2005/8/layout/hierarchy2#1"/>
    <dgm:cxn modelId="{D50865B6-9287-4810-BC0F-E49ABC1DF280}" type="presOf" srcId="{B2D98460-55C6-4171-8215-EFD4949D544A}" destId="{3BCB9632-1B46-47EC-8E4B-7E3665CB5D1C}" srcOrd="0" destOrd="0" presId="urn:microsoft.com/office/officeart/2005/8/layout/hierarchy2#1"/>
    <dgm:cxn modelId="{24426A78-5F4E-422C-86C2-52339AAF874B}" type="presOf" srcId="{4530EE7D-F557-4815-9ED2-EABC47F46978}" destId="{3C0D5057-54F2-42F8-ADAD-AA27A1CC1A1B}" srcOrd="0" destOrd="0" presId="urn:microsoft.com/office/officeart/2005/8/layout/hierarchy2#1"/>
    <dgm:cxn modelId="{8931DE79-98CF-4C17-ADF9-461D83CF2E1B}" srcId="{EFE73B03-4D71-4565-8C52-4902BE6377A4}" destId="{0605F139-5EF0-48E7-A091-192233D2011D}" srcOrd="0" destOrd="0" parTransId="{2AFB1B2A-8749-4E5E-9CB9-0B60F81C46F8}" sibTransId="{E0FFEB56-236E-4FE9-83BF-31494E265D5A}"/>
    <dgm:cxn modelId="{0B8B6DEB-9CBB-43C4-AA71-F24C836B1F6D}" srcId="{4530EE7D-F557-4815-9ED2-EABC47F46978}" destId="{707FBD8A-46D5-427F-8F3B-3315781E1372}" srcOrd="1" destOrd="0" parTransId="{DCC3FB57-3BA6-4B04-AFA3-E842CF7937C7}" sibTransId="{B4CE3DD0-88D8-46AD-BA28-50261DB595E8}"/>
    <dgm:cxn modelId="{C29F14CC-697A-4776-A2E3-EEFFB31A116F}" srcId="{4530EE7D-F557-4815-9ED2-EABC47F46978}" destId="{2C2A4BF3-AA22-4080-9546-909CF9AC3ECB}" srcOrd="0" destOrd="0" parTransId="{4A6A0524-D9B7-4A37-8E78-5FE688BDCCE6}" sibTransId="{39CECE7E-7D7C-4022-9437-1E0813814145}"/>
    <dgm:cxn modelId="{B13E5D7D-002B-46B5-92C7-41C80FECC30F}" type="presOf" srcId="{854FBFB3-ED65-4285-B6B3-74FB29A8058B}" destId="{D52845F9-E4FF-4C3E-8F9B-E7A0EE98FB1E}" srcOrd="0" destOrd="0" presId="urn:microsoft.com/office/officeart/2005/8/layout/hierarchy2#1"/>
    <dgm:cxn modelId="{F4107259-94CA-4D47-A1D6-F2F566CBDF53}" type="presOf" srcId="{2C2A4BF3-AA22-4080-9546-909CF9AC3ECB}" destId="{63712EDC-9AF8-41BC-8F72-ADF8D554FF07}" srcOrd="0" destOrd="0" presId="urn:microsoft.com/office/officeart/2005/8/layout/hierarchy2#1"/>
    <dgm:cxn modelId="{026329C1-9E5A-4566-A496-F6324D347F59}" type="presOf" srcId="{0BFBF1BB-171A-411F-9C06-0F6855A9333F}" destId="{958F46C9-19F8-4303-928F-BACB1F6B987B}" srcOrd="1" destOrd="0" presId="urn:microsoft.com/office/officeart/2005/8/layout/hierarchy2#1"/>
    <dgm:cxn modelId="{D4F44C3D-E4A5-4229-82BB-DA85FBDA7DB2}" type="presOf" srcId="{EFE73B03-4D71-4565-8C52-4902BE6377A4}" destId="{5FBAB40F-6011-4629-9B30-77C9439C91BF}" srcOrd="0" destOrd="0" presId="urn:microsoft.com/office/officeart/2005/8/layout/hierarchy2#1"/>
    <dgm:cxn modelId="{9F5EB047-21DA-441F-B9EE-6F9E26F8092D}" type="presOf" srcId="{750A3BD0-2C41-4598-BC9C-89E31EDCE55B}" destId="{DA22BD66-9C5E-43A5-A48F-9F0A08D9F92C}" srcOrd="0" destOrd="0" presId="urn:microsoft.com/office/officeart/2005/8/layout/hierarchy2#1"/>
    <dgm:cxn modelId="{8F38AB7A-C596-4DC5-B422-76E87A23D4A4}" type="presOf" srcId="{707FBD8A-46D5-427F-8F3B-3315781E1372}" destId="{99422C5B-B7A5-4008-876A-ACFD791AC838}" srcOrd="0" destOrd="0" presId="urn:microsoft.com/office/officeart/2005/8/layout/hierarchy2#1"/>
    <dgm:cxn modelId="{97787174-E6FE-4B02-937E-95C8A47DA41E}" type="presOf" srcId="{0BFBF1BB-171A-411F-9C06-0F6855A9333F}" destId="{DFCD7ED7-F426-41A1-8C7F-D42721A08884}" srcOrd="0" destOrd="0" presId="urn:microsoft.com/office/officeart/2005/8/layout/hierarchy2#1"/>
    <dgm:cxn modelId="{3C4FED35-0F71-40B1-BE83-3F55772D47BE}" srcId="{3205F1EF-225A-4A34-824D-B5897B4FDFFF}" destId="{750A3BD0-2C41-4598-BC9C-89E31EDCE55B}" srcOrd="0" destOrd="0" parTransId="{B2D98460-55C6-4171-8215-EFD4949D544A}" sibTransId="{CB6FC766-0DC3-478E-A1B1-4F5F78E0D88C}"/>
    <dgm:cxn modelId="{D43BCFB8-DA36-4BE3-BA4B-FD4FCA8A9834}" srcId="{0605F139-5EF0-48E7-A091-192233D2011D}" destId="{4530EE7D-F557-4815-9ED2-EABC47F46978}" srcOrd="0" destOrd="0" parTransId="{AC2BFF99-DAE2-494A-88AB-85D75BC6D2EE}" sibTransId="{B98A0394-6758-42EB-8D0E-4491BED52B6C}"/>
    <dgm:cxn modelId="{D4C117AB-694F-4B90-8AE4-1CD160160AD5}" type="presOf" srcId="{3205F1EF-225A-4A34-824D-B5897B4FDFFF}" destId="{E1DD52EE-093F-4CE3-8332-116322F97076}" srcOrd="0" destOrd="0" presId="urn:microsoft.com/office/officeart/2005/8/layout/hierarchy2#1"/>
    <dgm:cxn modelId="{7B301A66-BF77-48AC-82C7-9DB8424DBD3E}" type="presOf" srcId="{DA542E62-BD21-4FDE-968A-6B3F97C7FAB3}" destId="{17A7AC79-6720-4DFE-A4E2-70C3BEB5AEF0}" srcOrd="0" destOrd="0" presId="urn:microsoft.com/office/officeart/2005/8/layout/hierarchy2#1"/>
    <dgm:cxn modelId="{6A57032D-88FB-4E36-B519-0F4C5E103244}" srcId="{3205F1EF-225A-4A34-824D-B5897B4FDFFF}" destId="{DA542E62-BD21-4FDE-968A-6B3F97C7FAB3}" srcOrd="1" destOrd="0" parTransId="{0BFBF1BB-171A-411F-9C06-0F6855A9333F}" sibTransId="{1ECD4AAA-D6CE-4D4F-8816-84A24CA09A2C}"/>
    <dgm:cxn modelId="{C7494327-871E-4EBC-A4DA-A81D25CAAFD2}" type="presOf" srcId="{B2D98460-55C6-4171-8215-EFD4949D544A}" destId="{D679A3DC-D239-4DCA-BCE2-B264206585C6}" srcOrd="1" destOrd="0" presId="urn:microsoft.com/office/officeart/2005/8/layout/hierarchy2#1"/>
    <dgm:cxn modelId="{322AA62E-1FC0-4CC9-B466-C143D3E13F3B}" srcId="{0605F139-5EF0-48E7-A091-192233D2011D}" destId="{3205F1EF-225A-4A34-824D-B5897B4FDFFF}" srcOrd="1" destOrd="0" parTransId="{854FBFB3-ED65-4285-B6B3-74FB29A8058B}" sibTransId="{E7D884C8-92A6-4FF5-8EA4-45479798E314}"/>
    <dgm:cxn modelId="{2C793EE7-A2E4-4E66-937E-B85D0C916DBD}" type="presOf" srcId="{AC2BFF99-DAE2-494A-88AB-85D75BC6D2EE}" destId="{C1833E64-0598-4ED8-B73B-4C820BB35531}" srcOrd="1" destOrd="0" presId="urn:microsoft.com/office/officeart/2005/8/layout/hierarchy2#1"/>
    <dgm:cxn modelId="{19E95B25-AFD7-4074-90DB-72858011BE19}" type="presOf" srcId="{DCC3FB57-3BA6-4B04-AFA3-E842CF7937C7}" destId="{C4E14F5D-1B20-40A4-9BBE-3D027812A475}" srcOrd="1" destOrd="0" presId="urn:microsoft.com/office/officeart/2005/8/layout/hierarchy2#1"/>
    <dgm:cxn modelId="{50AF833C-48FD-40D4-8268-DE65A6002F1F}" type="presOf" srcId="{854FBFB3-ED65-4285-B6B3-74FB29A8058B}" destId="{664B91E3-956B-418C-ABCB-B8397E3B988C}" srcOrd="1" destOrd="0" presId="urn:microsoft.com/office/officeart/2005/8/layout/hierarchy2#1"/>
    <dgm:cxn modelId="{21606960-47BB-4484-A394-43A5AA1D3629}" type="presOf" srcId="{4A6A0524-D9B7-4A37-8E78-5FE688BDCCE6}" destId="{FA61825B-C877-4D42-AAFB-0586288A9783}" srcOrd="0" destOrd="0" presId="urn:microsoft.com/office/officeart/2005/8/layout/hierarchy2#1"/>
    <dgm:cxn modelId="{5AB1A29D-7709-4EBC-BCFF-46B2FAD89810}" type="presParOf" srcId="{5FBAB40F-6011-4629-9B30-77C9439C91BF}" destId="{2332AA2E-A989-4175-BB73-78EA4C3BDB65}" srcOrd="0" destOrd="0" presId="urn:microsoft.com/office/officeart/2005/8/layout/hierarchy2#1"/>
    <dgm:cxn modelId="{6CDA13A8-F97B-4F05-9C9B-AAD824B18E59}" type="presParOf" srcId="{2332AA2E-A989-4175-BB73-78EA4C3BDB65}" destId="{24E3F4AB-32FB-4CE0-9DAC-FC4DD26B5900}" srcOrd="0" destOrd="0" presId="urn:microsoft.com/office/officeart/2005/8/layout/hierarchy2#1"/>
    <dgm:cxn modelId="{DC66BE8A-BCBB-4852-905E-1F5A9D1B394B}" type="presParOf" srcId="{2332AA2E-A989-4175-BB73-78EA4C3BDB65}" destId="{44F25638-8073-4DA7-9390-5AC06A304565}" srcOrd="1" destOrd="0" presId="urn:microsoft.com/office/officeart/2005/8/layout/hierarchy2#1"/>
    <dgm:cxn modelId="{8DABFF25-6AC0-4433-92C2-C222DB6CCB26}" type="presParOf" srcId="{44F25638-8073-4DA7-9390-5AC06A304565}" destId="{B47BD6C9-6D53-4A69-975F-9CF96E25F10F}" srcOrd="0" destOrd="0" presId="urn:microsoft.com/office/officeart/2005/8/layout/hierarchy2#1"/>
    <dgm:cxn modelId="{3120C1EA-76AB-449C-841C-239669BACAF3}" type="presParOf" srcId="{B47BD6C9-6D53-4A69-975F-9CF96E25F10F}" destId="{C1833E64-0598-4ED8-B73B-4C820BB35531}" srcOrd="0" destOrd="0" presId="urn:microsoft.com/office/officeart/2005/8/layout/hierarchy2#1"/>
    <dgm:cxn modelId="{730FF23A-EE35-47BC-85C6-E7265914D164}" type="presParOf" srcId="{44F25638-8073-4DA7-9390-5AC06A304565}" destId="{46F58ACF-5130-428E-B3EF-87D6FEC0C921}" srcOrd="1" destOrd="0" presId="urn:microsoft.com/office/officeart/2005/8/layout/hierarchy2#1"/>
    <dgm:cxn modelId="{9A03D6B0-15E9-4EB6-8DF9-FD3AB8ABB0C2}" type="presParOf" srcId="{46F58ACF-5130-428E-B3EF-87D6FEC0C921}" destId="{3C0D5057-54F2-42F8-ADAD-AA27A1CC1A1B}" srcOrd="0" destOrd="0" presId="urn:microsoft.com/office/officeart/2005/8/layout/hierarchy2#1"/>
    <dgm:cxn modelId="{BF185B7F-CF85-4426-8B8F-086036E38AD8}" type="presParOf" srcId="{46F58ACF-5130-428E-B3EF-87D6FEC0C921}" destId="{48673F39-879C-4946-8DC7-FD68F0552920}" srcOrd="1" destOrd="0" presId="urn:microsoft.com/office/officeart/2005/8/layout/hierarchy2#1"/>
    <dgm:cxn modelId="{4D33513B-3DFF-4AD7-A81D-65DC94222175}" type="presParOf" srcId="{48673F39-879C-4946-8DC7-FD68F0552920}" destId="{FA61825B-C877-4D42-AAFB-0586288A9783}" srcOrd="0" destOrd="0" presId="urn:microsoft.com/office/officeart/2005/8/layout/hierarchy2#1"/>
    <dgm:cxn modelId="{BA56B620-ACBA-4BE4-949C-98FACABCEB15}" type="presParOf" srcId="{FA61825B-C877-4D42-AAFB-0586288A9783}" destId="{66B35CF0-1806-4E4A-8B50-99A64DECDBA9}" srcOrd="0" destOrd="0" presId="urn:microsoft.com/office/officeart/2005/8/layout/hierarchy2#1"/>
    <dgm:cxn modelId="{C7C7D3FE-19A6-493B-8D0A-670A2F145443}" type="presParOf" srcId="{48673F39-879C-4946-8DC7-FD68F0552920}" destId="{F95D7524-EA0E-4F9D-9D6F-B10856D5C83F}" srcOrd="1" destOrd="0" presId="urn:microsoft.com/office/officeart/2005/8/layout/hierarchy2#1"/>
    <dgm:cxn modelId="{F0089A30-1D91-4614-8D10-B3B5423DE599}" type="presParOf" srcId="{F95D7524-EA0E-4F9D-9D6F-B10856D5C83F}" destId="{63712EDC-9AF8-41BC-8F72-ADF8D554FF07}" srcOrd="0" destOrd="0" presId="urn:microsoft.com/office/officeart/2005/8/layout/hierarchy2#1"/>
    <dgm:cxn modelId="{82D560B9-4744-46D8-8D93-E4C1C09D8AE8}" type="presParOf" srcId="{F95D7524-EA0E-4F9D-9D6F-B10856D5C83F}" destId="{E0C65410-D9BC-4E23-87DE-EBBC54AD2166}" srcOrd="1" destOrd="0" presId="urn:microsoft.com/office/officeart/2005/8/layout/hierarchy2#1"/>
    <dgm:cxn modelId="{36E5A3DB-B4F8-48DD-8454-E25D5F138A7C}" type="presParOf" srcId="{48673F39-879C-4946-8DC7-FD68F0552920}" destId="{01471B8E-83B7-40AC-8E64-05FA7F859342}" srcOrd="2" destOrd="0" presId="urn:microsoft.com/office/officeart/2005/8/layout/hierarchy2#1"/>
    <dgm:cxn modelId="{2018945B-9FA6-4D23-8784-8DAB4349B5D0}" type="presParOf" srcId="{01471B8E-83B7-40AC-8E64-05FA7F859342}" destId="{C4E14F5D-1B20-40A4-9BBE-3D027812A475}" srcOrd="0" destOrd="0" presId="urn:microsoft.com/office/officeart/2005/8/layout/hierarchy2#1"/>
    <dgm:cxn modelId="{9A2B7D30-6EE5-4E2E-B2AB-A10CECCDF284}" type="presParOf" srcId="{48673F39-879C-4946-8DC7-FD68F0552920}" destId="{5B1A90F7-503B-4FD6-A3EA-D86C1E308544}" srcOrd="3" destOrd="0" presId="urn:microsoft.com/office/officeart/2005/8/layout/hierarchy2#1"/>
    <dgm:cxn modelId="{37520857-3C8D-44EA-A381-C1F5BACB89AC}" type="presParOf" srcId="{5B1A90F7-503B-4FD6-A3EA-D86C1E308544}" destId="{99422C5B-B7A5-4008-876A-ACFD791AC838}" srcOrd="0" destOrd="0" presId="urn:microsoft.com/office/officeart/2005/8/layout/hierarchy2#1"/>
    <dgm:cxn modelId="{00167E75-CC97-4C8D-8984-688531B2D1D1}" type="presParOf" srcId="{5B1A90F7-503B-4FD6-A3EA-D86C1E308544}" destId="{1CDA75EC-1ABF-4C5D-BEB7-97DA654A6032}" srcOrd="1" destOrd="0" presId="urn:microsoft.com/office/officeart/2005/8/layout/hierarchy2#1"/>
    <dgm:cxn modelId="{91BDC3D1-AD25-49B0-A9D1-7377F7026178}" type="presParOf" srcId="{44F25638-8073-4DA7-9390-5AC06A304565}" destId="{D52845F9-E4FF-4C3E-8F9B-E7A0EE98FB1E}" srcOrd="2" destOrd="0" presId="urn:microsoft.com/office/officeart/2005/8/layout/hierarchy2#1"/>
    <dgm:cxn modelId="{A422FAD4-584F-4AE1-857F-E4BED50D2211}" type="presParOf" srcId="{D52845F9-E4FF-4C3E-8F9B-E7A0EE98FB1E}" destId="{664B91E3-956B-418C-ABCB-B8397E3B988C}" srcOrd="0" destOrd="0" presId="urn:microsoft.com/office/officeart/2005/8/layout/hierarchy2#1"/>
    <dgm:cxn modelId="{FA18CBAE-7243-450C-8F8C-33FD027E5C98}" type="presParOf" srcId="{44F25638-8073-4DA7-9390-5AC06A304565}" destId="{3AA78378-0561-4322-A407-3B6248479146}" srcOrd="3" destOrd="0" presId="urn:microsoft.com/office/officeart/2005/8/layout/hierarchy2#1"/>
    <dgm:cxn modelId="{19EDE3D1-A9C1-4A9A-9CCC-84820B80DAFE}" type="presParOf" srcId="{3AA78378-0561-4322-A407-3B6248479146}" destId="{E1DD52EE-093F-4CE3-8332-116322F97076}" srcOrd="0" destOrd="0" presId="urn:microsoft.com/office/officeart/2005/8/layout/hierarchy2#1"/>
    <dgm:cxn modelId="{82759B64-EDF4-435C-9F26-0B3A993D009C}" type="presParOf" srcId="{3AA78378-0561-4322-A407-3B6248479146}" destId="{DCB83533-34E3-4464-9DA1-F3C6309C9A30}" srcOrd="1" destOrd="0" presId="urn:microsoft.com/office/officeart/2005/8/layout/hierarchy2#1"/>
    <dgm:cxn modelId="{B730EC89-13B4-403B-9FF7-1B92E3693701}" type="presParOf" srcId="{DCB83533-34E3-4464-9DA1-F3C6309C9A30}" destId="{3BCB9632-1B46-47EC-8E4B-7E3665CB5D1C}" srcOrd="0" destOrd="0" presId="urn:microsoft.com/office/officeart/2005/8/layout/hierarchy2#1"/>
    <dgm:cxn modelId="{BBC28116-CFA6-420C-9353-CF4AD6C917B6}" type="presParOf" srcId="{3BCB9632-1B46-47EC-8E4B-7E3665CB5D1C}" destId="{D679A3DC-D239-4DCA-BCE2-B264206585C6}" srcOrd="0" destOrd="0" presId="urn:microsoft.com/office/officeart/2005/8/layout/hierarchy2#1"/>
    <dgm:cxn modelId="{1BD6E0CE-BA28-42DC-9E0D-9CB73B902510}" type="presParOf" srcId="{DCB83533-34E3-4464-9DA1-F3C6309C9A30}" destId="{0A116F61-31EE-4F38-9E2C-CC8D5C816D11}" srcOrd="1" destOrd="0" presId="urn:microsoft.com/office/officeart/2005/8/layout/hierarchy2#1"/>
    <dgm:cxn modelId="{62E6C4C5-0907-46A3-94EA-B7E4219D2A3F}" type="presParOf" srcId="{0A116F61-31EE-4F38-9E2C-CC8D5C816D11}" destId="{DA22BD66-9C5E-43A5-A48F-9F0A08D9F92C}" srcOrd="0" destOrd="0" presId="urn:microsoft.com/office/officeart/2005/8/layout/hierarchy2#1"/>
    <dgm:cxn modelId="{A5D4D763-0E80-47CF-BA03-F069E9D2B2C8}" type="presParOf" srcId="{0A116F61-31EE-4F38-9E2C-CC8D5C816D11}" destId="{837236E6-CEE4-45A9-A239-9B49FBCCCB82}" srcOrd="1" destOrd="0" presId="urn:microsoft.com/office/officeart/2005/8/layout/hierarchy2#1"/>
    <dgm:cxn modelId="{33AABA16-9684-4FE9-B270-48BF6863AC28}" type="presParOf" srcId="{DCB83533-34E3-4464-9DA1-F3C6309C9A30}" destId="{DFCD7ED7-F426-41A1-8C7F-D42721A08884}" srcOrd="2" destOrd="0" presId="urn:microsoft.com/office/officeart/2005/8/layout/hierarchy2#1"/>
    <dgm:cxn modelId="{D0F3CB72-7589-4AD4-8FF2-EFA05BFC70BC}" type="presParOf" srcId="{DFCD7ED7-F426-41A1-8C7F-D42721A08884}" destId="{958F46C9-19F8-4303-928F-BACB1F6B987B}" srcOrd="0" destOrd="0" presId="urn:microsoft.com/office/officeart/2005/8/layout/hierarchy2#1"/>
    <dgm:cxn modelId="{B61BEE61-EE10-46A1-ABD8-34956FA8CF02}" type="presParOf" srcId="{DCB83533-34E3-4464-9DA1-F3C6309C9A30}" destId="{71EB62B8-B83C-4B7C-A0DC-B3D282F37111}" srcOrd="3" destOrd="0" presId="urn:microsoft.com/office/officeart/2005/8/layout/hierarchy2#1"/>
    <dgm:cxn modelId="{A06EC9A4-B8B5-4A41-ABE4-5A2C8BCB92B0}" type="presParOf" srcId="{71EB62B8-B83C-4B7C-A0DC-B3D282F37111}" destId="{17A7AC79-6720-4DFE-A4E2-70C3BEB5AEF0}" srcOrd="0" destOrd="0" presId="urn:microsoft.com/office/officeart/2005/8/layout/hierarchy2#1"/>
    <dgm:cxn modelId="{24862B87-2031-4079-B06E-AD2385114F1D}" type="presParOf" srcId="{71EB62B8-B83C-4B7C-A0DC-B3D282F37111}" destId="{A7BC41A6-DE3D-4768-88CC-6CA056850940}" srcOrd="1" destOrd="0" presId="urn:microsoft.com/office/officeart/2005/8/layout/hierarchy2#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3F4AB-32FB-4CE0-9DAC-FC4DD26B5900}">
      <dsp:nvSpPr>
        <dsp:cNvPr id="0" name=""/>
        <dsp:cNvSpPr/>
      </dsp:nvSpPr>
      <dsp:spPr>
        <a:xfrm>
          <a:off x="921322" y="1427220"/>
          <a:ext cx="1653706" cy="82685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100000"/>
            </a:lnSpc>
            <a:spcBef>
              <a:spcPct val="0"/>
            </a:spcBef>
            <a:spcAft>
              <a:spcPct val="35000"/>
            </a:spcAft>
          </a:pPr>
          <a:r>
            <a:rPr lang="zh-CN" altLang="en-US" sz="1300" kern="1200">
              <a:latin typeface="微软雅黑" panose="020B0503020204020204" charset="-122"/>
              <a:ea typeface="微软雅黑" panose="020B0503020204020204" charset="-122"/>
            </a:rPr>
            <a:t>功  功率</a:t>
          </a:r>
        </a:p>
      </dsp:txBody>
      <dsp:txXfrm>
        <a:off x="945540" y="1451438"/>
        <a:ext cx="1605270" cy="778417"/>
      </dsp:txXfrm>
    </dsp:sp>
    <dsp:sp modelId="{B47BD6C9-6D53-4A69-975F-9CF96E25F10F}">
      <dsp:nvSpPr>
        <dsp:cNvPr id="0" name=""/>
        <dsp:cNvSpPr/>
      </dsp:nvSpPr>
      <dsp:spPr>
        <a:xfrm rot="18289469">
          <a:off x="2326603" y="1344991"/>
          <a:ext cx="1158332" cy="40429"/>
        </a:xfrm>
        <a:custGeom>
          <a:avLst/>
          <a:gdLst/>
          <a:ahLst/>
          <a:cxnLst/>
          <a:rect l="0" t="0" r="0" b="0"/>
          <a:pathLst>
            <a:path>
              <a:moveTo>
                <a:pt x="0" y="20214"/>
              </a:moveTo>
              <a:lnTo>
                <a:pt x="1158332" y="20214"/>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876811" y="1336248"/>
        <a:ext cx="57916" cy="57916"/>
      </dsp:txXfrm>
    </dsp:sp>
    <dsp:sp modelId="{3C0D5057-54F2-42F8-ADAD-AA27A1CC1A1B}">
      <dsp:nvSpPr>
        <dsp:cNvPr id="0" name=""/>
        <dsp:cNvSpPr/>
      </dsp:nvSpPr>
      <dsp:spPr>
        <a:xfrm>
          <a:off x="3236511" y="476339"/>
          <a:ext cx="1653706" cy="82685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100000"/>
            </a:lnSpc>
            <a:spcBef>
              <a:spcPct val="0"/>
            </a:spcBef>
            <a:spcAft>
              <a:spcPct val="35000"/>
            </a:spcAft>
          </a:pPr>
          <a:r>
            <a:rPr lang="zh-CN" altLang="en-US" sz="2400" kern="1200">
              <a:latin typeface="微软雅黑" panose="020B0503020204020204" charset="-122"/>
              <a:ea typeface="微软雅黑" panose="020B0503020204020204" charset="-122"/>
            </a:rPr>
            <a:t>功</a:t>
          </a:r>
        </a:p>
      </dsp:txBody>
      <dsp:txXfrm>
        <a:off x="3260729" y="500557"/>
        <a:ext cx="1605270" cy="778417"/>
      </dsp:txXfrm>
    </dsp:sp>
    <dsp:sp modelId="{FA61825B-C877-4D42-AAFB-0586288A9783}">
      <dsp:nvSpPr>
        <dsp:cNvPr id="0" name=""/>
        <dsp:cNvSpPr/>
      </dsp:nvSpPr>
      <dsp:spPr>
        <a:xfrm rot="19457599">
          <a:off x="4813650" y="631830"/>
          <a:ext cx="814618" cy="40429"/>
        </a:xfrm>
        <a:custGeom>
          <a:avLst/>
          <a:gdLst/>
          <a:ahLst/>
          <a:cxnLst/>
          <a:rect l="0" t="0" r="0" b="0"/>
          <a:pathLst>
            <a:path>
              <a:moveTo>
                <a:pt x="0" y="20214"/>
              </a:moveTo>
              <a:lnTo>
                <a:pt x="814618" y="2021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200594" y="631680"/>
        <a:ext cx="40730" cy="40730"/>
      </dsp:txXfrm>
    </dsp:sp>
    <dsp:sp modelId="{63712EDC-9AF8-41BC-8F72-ADF8D554FF07}">
      <dsp:nvSpPr>
        <dsp:cNvPr id="0" name=""/>
        <dsp:cNvSpPr/>
      </dsp:nvSpPr>
      <dsp:spPr>
        <a:xfrm>
          <a:off x="5551701" y="898"/>
          <a:ext cx="1653706" cy="82685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100000"/>
            </a:lnSpc>
            <a:spcBef>
              <a:spcPct val="0"/>
            </a:spcBef>
            <a:spcAft>
              <a:spcPct val="35000"/>
            </a:spcAft>
          </a:pPr>
          <a:r>
            <a:rPr lang="zh-CN" altLang="en-US" sz="1300" kern="12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力与物体沿力的方向上移动的距离的乘积</a:t>
          </a:r>
          <a:endParaRPr lang="zh-CN" altLang="en-US" sz="1300" kern="1200">
            <a:latin typeface="微软雅黑" panose="020B0503020204020204" charset="-122"/>
            <a:ea typeface="微软雅黑" panose="020B0503020204020204" charset="-122"/>
          </a:endParaRPr>
        </a:p>
      </dsp:txBody>
      <dsp:txXfrm>
        <a:off x="5575919" y="25116"/>
        <a:ext cx="1605270" cy="778417"/>
      </dsp:txXfrm>
    </dsp:sp>
    <dsp:sp modelId="{01471B8E-83B7-40AC-8E64-05FA7F859342}">
      <dsp:nvSpPr>
        <dsp:cNvPr id="0" name=""/>
        <dsp:cNvSpPr/>
      </dsp:nvSpPr>
      <dsp:spPr>
        <a:xfrm rot="2142401">
          <a:off x="4813650" y="1107271"/>
          <a:ext cx="814618" cy="40429"/>
        </a:xfrm>
        <a:custGeom>
          <a:avLst/>
          <a:gdLst/>
          <a:ahLst/>
          <a:cxnLst/>
          <a:rect l="0" t="0" r="0" b="0"/>
          <a:pathLst>
            <a:path>
              <a:moveTo>
                <a:pt x="0" y="20214"/>
              </a:moveTo>
              <a:lnTo>
                <a:pt x="814618" y="2021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200594" y="1107121"/>
        <a:ext cx="40730" cy="40730"/>
      </dsp:txXfrm>
    </dsp:sp>
    <dsp:sp modelId="{99422C5B-B7A5-4008-876A-ACFD791AC838}">
      <dsp:nvSpPr>
        <dsp:cNvPr id="0" name=""/>
        <dsp:cNvSpPr/>
      </dsp:nvSpPr>
      <dsp:spPr>
        <a:xfrm>
          <a:off x="5551701" y="951780"/>
          <a:ext cx="1653706" cy="82685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100000"/>
            </a:lnSpc>
            <a:spcBef>
              <a:spcPct val="0"/>
            </a:spcBef>
            <a:spcAft>
              <a:spcPct val="35000"/>
            </a:spcAft>
          </a:pPr>
          <a:r>
            <a:rPr lang="en-US" sz="1300" kern="12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W=Fs</a:t>
          </a:r>
          <a:endParaRPr lang="zh-CN" sz="1300" kern="1200">
            <a:ea typeface="宋体" panose="02010600030101010101" pitchFamily="2" charset="-122"/>
          </a:endParaRPr>
        </a:p>
      </dsp:txBody>
      <dsp:txXfrm>
        <a:off x="5575919" y="975998"/>
        <a:ext cx="1605270" cy="778417"/>
      </dsp:txXfrm>
    </dsp:sp>
    <dsp:sp modelId="{D52845F9-E4FF-4C3E-8F9B-E7A0EE98FB1E}">
      <dsp:nvSpPr>
        <dsp:cNvPr id="0" name=""/>
        <dsp:cNvSpPr/>
      </dsp:nvSpPr>
      <dsp:spPr>
        <a:xfrm rot="3310531">
          <a:off x="2326603" y="2295873"/>
          <a:ext cx="1158332" cy="40429"/>
        </a:xfrm>
        <a:custGeom>
          <a:avLst/>
          <a:gdLst/>
          <a:ahLst/>
          <a:cxnLst/>
          <a:rect l="0" t="0" r="0" b="0"/>
          <a:pathLst>
            <a:path>
              <a:moveTo>
                <a:pt x="0" y="20214"/>
              </a:moveTo>
              <a:lnTo>
                <a:pt x="1158332" y="20214"/>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876811" y="2287129"/>
        <a:ext cx="57916" cy="57916"/>
      </dsp:txXfrm>
    </dsp:sp>
    <dsp:sp modelId="{E1DD52EE-093F-4CE3-8332-116322F97076}">
      <dsp:nvSpPr>
        <dsp:cNvPr id="0" name=""/>
        <dsp:cNvSpPr/>
      </dsp:nvSpPr>
      <dsp:spPr>
        <a:xfrm>
          <a:off x="3236511" y="2378102"/>
          <a:ext cx="1653706" cy="82685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100000"/>
            </a:lnSpc>
            <a:spcBef>
              <a:spcPct val="0"/>
            </a:spcBef>
            <a:spcAft>
              <a:spcPct val="35000"/>
            </a:spcAft>
          </a:pPr>
          <a:r>
            <a:rPr lang="zh-CN" sz="1300" kern="1200">
              <a:latin typeface="微软雅黑" panose="020B0503020204020204" charset="-122"/>
              <a:ea typeface="微软雅黑" panose="020B0503020204020204" charset="-122"/>
            </a:rPr>
            <a:t>功率</a:t>
          </a:r>
        </a:p>
      </dsp:txBody>
      <dsp:txXfrm>
        <a:off x="3260729" y="2402320"/>
        <a:ext cx="1605270" cy="778417"/>
      </dsp:txXfrm>
    </dsp:sp>
    <dsp:sp modelId="{3BCB9632-1B46-47EC-8E4B-7E3665CB5D1C}">
      <dsp:nvSpPr>
        <dsp:cNvPr id="0" name=""/>
        <dsp:cNvSpPr/>
      </dsp:nvSpPr>
      <dsp:spPr>
        <a:xfrm rot="19457599">
          <a:off x="4813650" y="2533593"/>
          <a:ext cx="814618" cy="40429"/>
        </a:xfrm>
        <a:custGeom>
          <a:avLst/>
          <a:gdLst/>
          <a:ahLst/>
          <a:cxnLst/>
          <a:rect l="0" t="0" r="0" b="0"/>
          <a:pathLst>
            <a:path>
              <a:moveTo>
                <a:pt x="0" y="20214"/>
              </a:moveTo>
              <a:lnTo>
                <a:pt x="814618" y="2021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200594" y="2533443"/>
        <a:ext cx="40730" cy="40730"/>
      </dsp:txXfrm>
    </dsp:sp>
    <dsp:sp modelId="{DA22BD66-9C5E-43A5-A48F-9F0A08D9F92C}">
      <dsp:nvSpPr>
        <dsp:cNvPr id="0" name=""/>
        <dsp:cNvSpPr/>
      </dsp:nvSpPr>
      <dsp:spPr>
        <a:xfrm>
          <a:off x="5551701" y="1902661"/>
          <a:ext cx="1653706" cy="82685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100000"/>
            </a:lnSpc>
            <a:spcBef>
              <a:spcPct val="0"/>
            </a:spcBef>
            <a:spcAft>
              <a:spcPct val="35000"/>
            </a:spcAft>
          </a:pPr>
          <a:r>
            <a:rPr lang="zh-CN" altLang="en-US" sz="1300" kern="12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功与完成这些功所用时间之比</a:t>
          </a:r>
          <a:r>
            <a:rPr lang="zh-CN" altLang="en-US" sz="1300" kern="1200">
              <a:latin typeface="微软雅黑" panose="020B0503020204020204" charset="-122"/>
              <a:ea typeface="微软雅黑" panose="020B0503020204020204" charset="-122"/>
            </a:rPr>
            <a:t>）</a:t>
          </a:r>
        </a:p>
      </dsp:txBody>
      <dsp:txXfrm>
        <a:off x="5575919" y="1926879"/>
        <a:ext cx="1605270" cy="778417"/>
      </dsp:txXfrm>
    </dsp:sp>
    <dsp:sp modelId="{DFCD7ED7-F426-41A1-8C7F-D42721A08884}">
      <dsp:nvSpPr>
        <dsp:cNvPr id="0" name=""/>
        <dsp:cNvSpPr/>
      </dsp:nvSpPr>
      <dsp:spPr>
        <a:xfrm rot="2142401">
          <a:off x="4813650" y="3009034"/>
          <a:ext cx="814618" cy="40429"/>
        </a:xfrm>
        <a:custGeom>
          <a:avLst/>
          <a:gdLst/>
          <a:ahLst/>
          <a:cxnLst/>
          <a:rect l="0" t="0" r="0" b="0"/>
          <a:pathLst>
            <a:path>
              <a:moveTo>
                <a:pt x="0" y="20214"/>
              </a:moveTo>
              <a:lnTo>
                <a:pt x="814618" y="2021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200594" y="3008883"/>
        <a:ext cx="40730" cy="40730"/>
      </dsp:txXfrm>
    </dsp:sp>
    <dsp:sp modelId="{17A7AC79-6720-4DFE-A4E2-70C3BEB5AEF0}">
      <dsp:nvSpPr>
        <dsp:cNvPr id="0" name=""/>
        <dsp:cNvSpPr/>
      </dsp:nvSpPr>
      <dsp:spPr>
        <a:xfrm>
          <a:off x="5551701" y="2853542"/>
          <a:ext cx="1653706" cy="82685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100000"/>
            </a:lnSpc>
            <a:spcBef>
              <a:spcPct val="0"/>
            </a:spcBef>
            <a:spcAft>
              <a:spcPct val="35000"/>
            </a:spcAft>
          </a:pPr>
          <a:endParaRPr lang="en-US" sz="1300" kern="1200" dirty="0"/>
        </a:p>
        <a:p>
          <a:pPr lvl="0" algn="ctr" defTabSz="577850">
            <a:lnSpc>
              <a:spcPct val="100000"/>
            </a:lnSpc>
            <a:spcBef>
              <a:spcPct val="0"/>
            </a:spcBef>
            <a:spcAft>
              <a:spcPct val="35000"/>
            </a:spcAft>
          </a:pPr>
          <a:r>
            <a:rPr lang="en-US" sz="1300" kern="1200" dirty="0" smtClean="0"/>
            <a:t>P=Fv</a:t>
          </a:r>
          <a:endParaRPr lang="en-US" sz="1300" kern="1200" dirty="0"/>
        </a:p>
      </dsp:txBody>
      <dsp:txXfrm>
        <a:off x="5575919" y="2877760"/>
        <a:ext cx="1605270" cy="77841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F96656-EE90-4A14-A706-82AAC2727A1F}" type="datetimeFigureOut">
              <a:rPr lang="zh-CN" altLang="en-US" smtClean="0"/>
              <a:t>2020/4/4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E2CE60-B227-4098-9564-7CE17093D4D2}" type="slidenum">
              <a:rPr lang="zh-CN" altLang="en-US" smtClean="0"/>
              <a:t>‹#›</a:t>
            </a:fld>
            <a:endParaRPr lang="zh-CN" altLang="en-US"/>
          </a:p>
        </p:txBody>
      </p:sp>
    </p:spTree>
    <p:extLst>
      <p:ext uri="{BB962C8B-B14F-4D97-AF65-F5344CB8AC3E}">
        <p14:creationId xmlns:p14="http://schemas.microsoft.com/office/powerpoint/2010/main" val="387135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xfrm>
            <a:off x="374650" y="685800"/>
            <a:ext cx="6108700" cy="3429000"/>
          </a:xfrm>
          <a:noFill/>
        </p:spPr>
      </p:sp>
      <p:sp>
        <p:nvSpPr>
          <p:cNvPr id="28674"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mtClean="0">
                <a:solidFill>
                  <a:srgbClr val="FF0000"/>
                </a:solidFill>
                <a:latin typeface="仿宋" panose="02010609060101010101" pitchFamily="49" charset="-122"/>
                <a:ea typeface="仿宋" panose="02010609060101010101" pitchFamily="49" charset="-122"/>
              </a:rPr>
              <a:t> </a:t>
            </a: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xfrm>
            <a:off x="374650" y="685800"/>
            <a:ext cx="6108700" cy="3429000"/>
          </a:xfrm>
          <a:noFill/>
        </p:spPr>
      </p:sp>
      <p:sp>
        <p:nvSpPr>
          <p:cNvPr id="28674"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mtClean="0">
                <a:solidFill>
                  <a:srgbClr val="FF0000"/>
                </a:solidFill>
                <a:latin typeface="仿宋" panose="02010609060101010101" pitchFamily="49" charset="-122"/>
                <a:ea typeface="仿宋" panose="02010609060101010101" pitchFamily="49" charset="-122"/>
              </a:rPr>
              <a:t> </a:t>
            </a: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xfrm>
            <a:off x="374650" y="685800"/>
            <a:ext cx="6108700" cy="3429000"/>
          </a:xfrm>
          <a:noFill/>
        </p:spPr>
      </p:sp>
      <p:sp>
        <p:nvSpPr>
          <p:cNvPr id="34818" name="备注占位符 2"/>
          <p:cNvSpPr>
            <a:spLocks noGrp="1"/>
          </p:cNvSpPr>
          <p:nvPr>
            <p:ph type="body" idx="1"/>
          </p:nvPr>
        </p:nvSpPr>
        <p:spPr bwMode="auto">
          <a:noFill/>
        </p:spPr>
        <p:txBody>
          <a:bodyPr vert="horz" wrap="square" lIns="91440" tIns="45720" rIns="91440" bIns="45720" numCol="1" anchor="t" anchorCtr="0" compatLnSpc="1"/>
          <a:lstStyle/>
          <a:p>
            <a:pPr indent="268605"/>
            <a:r>
              <a:rPr lang="en-US" altLang="zh-CN" b="1" smtClean="0">
                <a:latin typeface="宋体" panose="02010600030101010101" pitchFamily="2" charset="-122"/>
              </a:rPr>
              <a:t> </a:t>
            </a: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xfrm>
            <a:off x="381000" y="685800"/>
            <a:ext cx="6096000" cy="3429000"/>
          </a:xfrm>
          <a:noFill/>
        </p:spPr>
      </p:sp>
      <p:sp>
        <p:nvSpPr>
          <p:cNvPr id="34818" name="备注占位符 2"/>
          <p:cNvSpPr>
            <a:spLocks noGrp="1"/>
          </p:cNvSpPr>
          <p:nvPr>
            <p:ph type="body" idx="1"/>
          </p:nvPr>
        </p:nvSpPr>
        <p:spPr bwMode="auto">
          <a:noFill/>
        </p:spPr>
        <p:txBody>
          <a:bodyPr vert="horz" wrap="square" lIns="91440" tIns="45720" rIns="91440" bIns="45720" numCol="1" anchor="t" anchorCtr="0" compatLnSpc="1"/>
          <a:lstStyle/>
          <a:p>
            <a:pPr indent="268605"/>
            <a:r>
              <a:rPr lang="en-US" altLang="zh-CN" b="1" smtClean="0">
                <a:latin typeface="宋体" panose="02010600030101010101" pitchFamily="2" charset="-122"/>
              </a:rPr>
              <a:t> </a:t>
            </a: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xfrm>
            <a:off x="374650" y="685800"/>
            <a:ext cx="6108700" cy="3429000"/>
          </a:xfrm>
          <a:noFill/>
        </p:spPr>
      </p:sp>
      <p:sp>
        <p:nvSpPr>
          <p:cNvPr id="34818" name="备注占位符 2"/>
          <p:cNvSpPr>
            <a:spLocks noGrp="1"/>
          </p:cNvSpPr>
          <p:nvPr>
            <p:ph type="body" idx="1"/>
          </p:nvPr>
        </p:nvSpPr>
        <p:spPr bwMode="auto">
          <a:noFill/>
        </p:spPr>
        <p:txBody>
          <a:bodyPr vert="horz" wrap="square" lIns="91440" tIns="45720" rIns="91440" bIns="45720" numCol="1" anchor="t" anchorCtr="0" compatLnSpc="1"/>
          <a:lstStyle/>
          <a:p>
            <a:pPr indent="268605"/>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xfrm>
            <a:off x="374650" y="685800"/>
            <a:ext cx="6108700" cy="3429000"/>
          </a:xfrm>
          <a:noFill/>
        </p:spPr>
      </p:sp>
      <p:sp>
        <p:nvSpPr>
          <p:cNvPr id="34818" name="备注占位符 2"/>
          <p:cNvSpPr>
            <a:spLocks noGrp="1"/>
          </p:cNvSpPr>
          <p:nvPr>
            <p:ph type="body" idx="1"/>
          </p:nvPr>
        </p:nvSpPr>
        <p:spPr bwMode="auto">
          <a:noFill/>
        </p:spPr>
        <p:txBody>
          <a:bodyPr vert="horz" wrap="square" lIns="91440" tIns="45720" rIns="91440" bIns="45720" numCol="1" anchor="t" anchorCtr="0" compatLnSpc="1"/>
          <a:lstStyle/>
          <a:p>
            <a:pPr indent="268605"/>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xfrm>
            <a:off x="374650" y="685800"/>
            <a:ext cx="6108700" cy="3429000"/>
          </a:xfrm>
          <a:noFill/>
        </p:spPr>
      </p:sp>
      <p:sp>
        <p:nvSpPr>
          <p:cNvPr id="34818" name="备注占位符 2"/>
          <p:cNvSpPr>
            <a:spLocks noGrp="1"/>
          </p:cNvSpPr>
          <p:nvPr>
            <p:ph type="body" idx="1"/>
          </p:nvPr>
        </p:nvSpPr>
        <p:spPr bwMode="auto">
          <a:noFill/>
        </p:spPr>
        <p:txBody>
          <a:bodyPr vert="horz" wrap="square" lIns="91440" tIns="45720" rIns="91440" bIns="45720" numCol="1" anchor="t" anchorCtr="0" compatLnSpc="1"/>
          <a:lstStyle/>
          <a:p>
            <a:pPr indent="268605"/>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2020/4/4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2020/4/4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1.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2.vml"/><Relationship Id="rId5" Type="http://schemas.openxmlformats.org/officeDocument/2006/relationships/image" Target="../media/image15.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4.xml"/><Relationship Id="rId7" Type="http://schemas.openxmlformats.org/officeDocument/2006/relationships/diagramQuickStyle" Target="../diagrams/quickStyle1.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diagramLayout" Target="../diagrams/layout1.xml"/><Relationship Id="rId11" Type="http://schemas.openxmlformats.org/officeDocument/2006/relationships/image" Target="../media/image11.wmf"/><Relationship Id="rId5" Type="http://schemas.openxmlformats.org/officeDocument/2006/relationships/diagramData" Target="../diagrams/data1.xml"/><Relationship Id="rId10" Type="http://schemas.openxmlformats.org/officeDocument/2006/relationships/oleObject" Target="../embeddings/oleObject3.bin"/><Relationship Id="rId4" Type="http://schemas.openxmlformats.org/officeDocument/2006/relationships/image" Target="../media/image3.png"/><Relationship Id="rId9" Type="http://schemas.microsoft.com/office/2007/relationships/diagramDrawing" Target="../diagrams/drawing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3500" y="1939954"/>
            <a:ext cx="182880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fontAlgn="auto" latinLnBrk="1" hangingPunct="0">
              <a:spcBef>
                <a:spcPts val="0"/>
              </a:spcBef>
              <a:spcAft>
                <a:spcPts val="0"/>
              </a:spcAft>
              <a:defRPr/>
            </a:pPr>
            <a:r>
              <a:rPr lang="zh-CN" altLang="en-US" sz="2400" b="1" kern="0" dirty="0">
                <a:solidFill>
                  <a:schemeClr val="bg1"/>
                </a:solidFill>
                <a:latin typeface="微软雅黑" panose="020B0503020204020204" charset="-122"/>
                <a:ea typeface="微软雅黑" panose="020B0503020204020204" charset="-122"/>
                <a:cs typeface="Arial" panose="020B0604020202020204"/>
                <a:sym typeface="Arial" panose="020B0604020202020204"/>
              </a:rPr>
              <a:t>中物理</a:t>
            </a:r>
          </a:p>
        </p:txBody>
      </p:sp>
      <p:sp>
        <p:nvSpPr>
          <p:cNvPr id="15362" name="Shape 40"/>
          <p:cNvSpPr>
            <a:spLocks noChangeArrowheads="1"/>
          </p:cNvSpPr>
          <p:nvPr/>
        </p:nvSpPr>
        <p:spPr bwMode="auto">
          <a:xfrm>
            <a:off x="4997653" y="2220704"/>
            <a:ext cx="3078162" cy="502702"/>
          </a:xfrm>
          <a:prstGeom prst="rect">
            <a:avLst/>
          </a:prstGeom>
          <a:noFill/>
          <a:ln w="12700">
            <a:noFill/>
            <a:miter lim="400000"/>
          </a:ln>
        </p:spPr>
        <p:txBody>
          <a:bodyPr wrap="square" lIns="45719" rIns="45719">
            <a:spAutoFit/>
          </a:bodyPr>
          <a:lstStyle/>
          <a:p>
            <a:pPr algn="ctr"/>
            <a:r>
              <a:rPr lang="zh-CN" altLang="en-US" sz="4000" baseline="-25000" dirty="0" smtClean="0">
                <a:latin typeface="黑体" panose="02010609060101010101" pitchFamily="49" charset="-122"/>
                <a:ea typeface="黑体" panose="02010609060101010101" pitchFamily="49" charset="-122"/>
                <a:cs typeface="微软雅黑" panose="020B0503020204020204" charset="-122"/>
                <a:sym typeface="微软雅黑" panose="020B0503020204020204" charset="-122"/>
              </a:rPr>
              <a:t>第十一章  第三节</a:t>
            </a:r>
            <a:endParaRPr lang="zh-CN" altLang="en-US" sz="4000" baseline="-25000" dirty="0">
              <a:latin typeface="黑体" panose="02010609060101010101" pitchFamily="49" charset="-122"/>
              <a:ea typeface="黑体" panose="02010609060101010101" pitchFamily="49" charset="-122"/>
              <a:cs typeface="微软雅黑" panose="020B0503020204020204" charset="-122"/>
              <a:sym typeface="微软雅黑" panose="020B0503020204020204" charset="-122"/>
            </a:endParaRPr>
          </a:p>
        </p:txBody>
      </p:sp>
      <p:sp>
        <p:nvSpPr>
          <p:cNvPr id="15363" name="Shape 40"/>
          <p:cNvSpPr>
            <a:spLocks noChangeArrowheads="1"/>
          </p:cNvSpPr>
          <p:nvPr/>
        </p:nvSpPr>
        <p:spPr bwMode="auto">
          <a:xfrm>
            <a:off x="4429124" y="785800"/>
            <a:ext cx="4236720" cy="646331"/>
          </a:xfrm>
          <a:prstGeom prst="rect">
            <a:avLst/>
          </a:prstGeom>
          <a:noFill/>
          <a:ln w="12700">
            <a:noFill/>
            <a:miter lim="400000"/>
          </a:ln>
        </p:spPr>
        <p:txBody>
          <a:bodyPr wrap="square" lIns="45719" rIns="45719">
            <a:spAutoFit/>
          </a:bodyPr>
          <a:lstStyle/>
          <a:p>
            <a:r>
              <a:rPr lang="zh-CN" altLang="en-US" sz="5400" b="1" baseline="-25000" dirty="0">
                <a:solidFill>
                  <a:schemeClr val="accent3"/>
                </a:solidFill>
                <a:latin typeface="方正姚体" panose="02010601030101010101" charset="-122"/>
                <a:ea typeface="方正姚体" panose="02010601030101010101" charset="-122"/>
                <a:cs typeface="微软雅黑" panose="020B0503020204020204" charset="-122"/>
                <a:sym typeface="微软雅黑" panose="020B0503020204020204" charset="-122"/>
              </a:rPr>
              <a:t>教科版物理（初中）</a:t>
            </a:r>
          </a:p>
        </p:txBody>
      </p:sp>
      <p:sp>
        <p:nvSpPr>
          <p:cNvPr id="7" name="文本框 6"/>
          <p:cNvSpPr txBox="1"/>
          <p:nvPr/>
        </p:nvSpPr>
        <p:spPr>
          <a:xfrm>
            <a:off x="5999800" y="1820596"/>
            <a:ext cx="137473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000">
                <a:solidFill>
                  <a:srgbClr val="01457D"/>
                </a:solidFill>
                <a:latin typeface="方正幼线简体" panose="03000509000000000000" charset="-122"/>
                <a:ea typeface="方正幼线简体" panose="03000509000000000000" charset="-122"/>
                <a:cs typeface="方正幼线简体" panose="03000509000000000000" charset="-122"/>
                <a:sym typeface="Arial" panose="020B0604020202020204" pitchFamily="34" charset="0"/>
              </a:rPr>
              <a:t>（八年级）</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816" y="540533"/>
            <a:ext cx="3722168" cy="3722168"/>
          </a:xfrm>
          <a:prstGeom prst="rect">
            <a:avLst/>
          </a:prstGeom>
        </p:spPr>
      </p:pic>
      <p:sp>
        <p:nvSpPr>
          <p:cNvPr id="9" name="Shape 40"/>
          <p:cNvSpPr>
            <a:spLocks noChangeArrowheads="1"/>
          </p:cNvSpPr>
          <p:nvPr/>
        </p:nvSpPr>
        <p:spPr bwMode="auto">
          <a:xfrm>
            <a:off x="5281164" y="2859782"/>
            <a:ext cx="2532640" cy="830997"/>
          </a:xfrm>
          <a:prstGeom prst="rect">
            <a:avLst/>
          </a:prstGeom>
          <a:noFill/>
          <a:ln w="12700">
            <a:noFill/>
            <a:miter lim="400000"/>
          </a:ln>
        </p:spPr>
        <p:txBody>
          <a:bodyPr wrap="square" lIns="45719" rIns="45719">
            <a:spAutoFit/>
          </a:bodyPr>
          <a:lstStyle/>
          <a:p>
            <a:r>
              <a:rPr lang="zh-CN" altLang="en-US" sz="4800" dirty="0" smtClean="0">
                <a:solidFill>
                  <a:srgbClr val="FF0000"/>
                </a:solidFill>
                <a:latin typeface="黑体" pitchFamily="49" charset="-122"/>
                <a:ea typeface="黑体" pitchFamily="49" charset="-122"/>
                <a:cs typeface="微软雅黑" panose="020B0503020204020204" charset="-122"/>
                <a:sym typeface="微软雅黑" panose="020B0503020204020204" charset="-122"/>
              </a:rPr>
              <a:t> </a:t>
            </a:r>
            <a:r>
              <a:rPr lang="zh-CN" altLang="en-US" sz="4000" dirty="0" smtClean="0">
                <a:solidFill>
                  <a:srgbClr val="FF0000"/>
                </a:solidFill>
                <a:latin typeface="黑体" pitchFamily="49" charset="-122"/>
                <a:ea typeface="黑体" pitchFamily="49" charset="-122"/>
                <a:cs typeface="微软雅黑" panose="020B0503020204020204" charset="-122"/>
                <a:sym typeface="微软雅黑" panose="020B0503020204020204" charset="-122"/>
              </a:rPr>
              <a:t>功 功率</a:t>
            </a:r>
            <a:endParaRPr lang="zh-CN" altLang="en-US" sz="4000" baseline="-25000" dirty="0">
              <a:solidFill>
                <a:srgbClr val="FF0000"/>
              </a:solidFill>
              <a:latin typeface="黑体" pitchFamily="49" charset="-122"/>
              <a:ea typeface="黑体" pitchFamily="49" charset="-122"/>
              <a:cs typeface="微软雅黑" panose="020B0503020204020204" charset="-122"/>
              <a:sym typeface="微软雅黑" panose="020B0503020204020204" charset="-122"/>
            </a:endParaRPr>
          </a:p>
        </p:txBody>
      </p:sp>
    </p:spTree>
    <p:extLst>
      <p:ext uri="{BB962C8B-B14F-4D97-AF65-F5344CB8AC3E}">
        <p14:creationId xmlns:p14="http://schemas.microsoft.com/office/powerpoint/2010/main" val="2227451901"/>
      </p:ext>
    </p:extLst>
  </p:cSld>
  <p:clrMapOvr>
    <a:masterClrMapping/>
  </p:clrMapOvr>
  <p:transition spd="slow" advTm="2000">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28206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3.</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a:t>
            </a:r>
          </a:p>
        </p:txBody>
      </p:sp>
      <p:sp>
        <p:nvSpPr>
          <p:cNvPr id="23" name="AutoShape 12"/>
          <p:cNvSpPr>
            <a:spLocks noChangeArrowheads="1"/>
          </p:cNvSpPr>
          <p:nvPr/>
        </p:nvSpPr>
        <p:spPr bwMode="auto">
          <a:xfrm>
            <a:off x="327026" y="1068168"/>
            <a:ext cx="210629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观察与思考</a:t>
            </a:r>
          </a:p>
        </p:txBody>
      </p:sp>
      <p:pic>
        <p:nvPicPr>
          <p:cNvPr id="41986" name="Picture 2"/>
          <p:cNvPicPr>
            <a:picLocks noChangeAspect="1"/>
          </p:cNvPicPr>
          <p:nvPr/>
        </p:nvPicPr>
        <p:blipFill>
          <a:blip r:embed="rId3" cstate="print"/>
          <a:stretch>
            <a:fillRect/>
          </a:stretch>
        </p:blipFill>
        <p:spPr>
          <a:xfrm rot="-60000">
            <a:off x="976630" y="1521407"/>
            <a:ext cx="3721100" cy="1856243"/>
          </a:xfrm>
          <a:prstGeom prst="rect">
            <a:avLst/>
          </a:prstGeom>
          <a:noFill/>
          <a:ln w="9525">
            <a:noFill/>
          </a:ln>
        </p:spPr>
      </p:pic>
      <p:pic>
        <p:nvPicPr>
          <p:cNvPr id="3" name="图片 2"/>
          <p:cNvPicPr>
            <a:picLocks noChangeAspect="1"/>
          </p:cNvPicPr>
          <p:nvPr/>
        </p:nvPicPr>
        <p:blipFill>
          <a:blip r:embed="rId4" cstate="print"/>
          <a:stretch>
            <a:fillRect/>
          </a:stretch>
        </p:blipFill>
        <p:spPr>
          <a:xfrm>
            <a:off x="5612131" y="1216489"/>
            <a:ext cx="2267585" cy="2193626"/>
          </a:xfrm>
          <a:prstGeom prst="rect">
            <a:avLst/>
          </a:prstGeom>
        </p:spPr>
      </p:pic>
      <p:sp>
        <p:nvSpPr>
          <p:cNvPr id="6" name="文本框 5"/>
          <p:cNvSpPr txBox="1"/>
          <p:nvPr/>
        </p:nvSpPr>
        <p:spPr>
          <a:xfrm>
            <a:off x="1977391" y="3410115"/>
            <a:ext cx="1515745"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甲</a:t>
            </a:r>
            <a:r>
              <a:rPr kumimoji="0" lang="en-US" altLang="zh-CN"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a:t>
            </a:r>
            <a:r>
              <a:rPr kumimoji="0" lang="zh-CN" altLang="en-US" sz="1800" b="0" i="0" u="none" strike="noStrike" cap="none" spc="0" normalizeH="0" baseline="0">
                <a:ln>
                  <a:noFill/>
                </a:ln>
                <a:solidFill>
                  <a:srgbClr val="000000"/>
                </a:solidFill>
                <a:effectLst/>
                <a:uFillTx/>
                <a:latin typeface="Arial" panose="020B0604020202020204"/>
                <a:cs typeface="Arial" panose="020B0604020202020204"/>
                <a:sym typeface="Arial" panose="020B0604020202020204"/>
              </a:rPr>
              <a:t>小明上楼</a:t>
            </a:r>
          </a:p>
        </p:txBody>
      </p:sp>
      <p:sp>
        <p:nvSpPr>
          <p:cNvPr id="7" name="文本框 6"/>
          <p:cNvSpPr txBox="1"/>
          <p:nvPr/>
        </p:nvSpPr>
        <p:spPr>
          <a:xfrm>
            <a:off x="5885815" y="3410115"/>
            <a:ext cx="2082800" cy="36793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Arial" panose="020B0604020202020204"/>
                <a:cs typeface="Arial" panose="020B0604020202020204"/>
                <a:sym typeface="Arial" panose="020B0604020202020204"/>
              </a:rPr>
              <a:t>乙</a:t>
            </a:r>
            <a:r>
              <a:rPr kumimoji="0" lang="en-US" altLang="zh-CN"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rPr>
              <a:t>.</a:t>
            </a:r>
            <a:r>
              <a:rPr kumimoji="0" lang="zh-CN" altLang="en-US" sz="1800" b="0" i="0" u="none" strike="noStrike" cap="none" spc="0" normalizeH="0" baseline="0">
                <a:ln>
                  <a:noFill/>
                </a:ln>
                <a:solidFill>
                  <a:srgbClr val="000000"/>
                </a:solidFill>
                <a:effectLst/>
                <a:uFillTx/>
                <a:latin typeface="Arial" panose="020B0604020202020204"/>
                <a:cs typeface="Arial" panose="020B0604020202020204"/>
                <a:sym typeface="Arial" panose="020B0604020202020204"/>
              </a:rPr>
              <a:t>吊车起重货物</a:t>
            </a:r>
          </a:p>
        </p:txBody>
      </p:sp>
      <p:sp>
        <p:nvSpPr>
          <p:cNvPr id="9" name="文本框 8"/>
          <p:cNvSpPr txBox="1"/>
          <p:nvPr/>
        </p:nvSpPr>
        <p:spPr>
          <a:xfrm>
            <a:off x="327026" y="3645647"/>
            <a:ext cx="8728075" cy="13399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en-US" altLang="zh-CN" sz="1800" b="0" i="0" u="none" strike="noStrike" cap="none" spc="0" normalizeH="0" baseline="0">
                <a:ln>
                  <a:noFill/>
                </a:ln>
                <a:solidFill>
                  <a:srgbClr val="0039AC"/>
                </a:solidFill>
                <a:effectLst/>
                <a:uFillTx/>
                <a:latin typeface="微软雅黑" panose="020B0503020204020204" charset="-122"/>
                <a:ea typeface="微软雅黑" panose="020B0503020204020204" charset="-122"/>
                <a:cs typeface="微软雅黑" panose="020B0503020204020204" charset="-122"/>
                <a:sym typeface="Arial" panose="020B0604020202020204"/>
              </a:rPr>
              <a:t>1.</a:t>
            </a:r>
            <a:r>
              <a:rPr kumimoji="0" lang="zh-CN" altLang="en-US" sz="1800" b="0" i="0" u="none" strike="noStrike" cap="none" spc="0" normalizeH="0" baseline="0">
                <a:ln>
                  <a:noFill/>
                </a:ln>
                <a:solidFill>
                  <a:srgbClr val="0039AC"/>
                </a:solidFill>
                <a:effectLst/>
                <a:uFillTx/>
                <a:latin typeface="微软雅黑" panose="020B0503020204020204" charset="-122"/>
                <a:ea typeface="微软雅黑" panose="020B0503020204020204" charset="-122"/>
                <a:cs typeface="微软雅黑" panose="020B0503020204020204" charset="-122"/>
                <a:sym typeface="Arial" panose="020B0604020202020204"/>
              </a:rPr>
              <a:t>小明从一楼上到五楼教室，做功相同，但所用时间不同，做功快慢程度不同；</a:t>
            </a:r>
          </a:p>
          <a:p>
            <a:pPr marL="0" marR="0" indent="0" algn="l" defTabSz="914400" rtl="0" eaLnBrk="1" fontAlgn="auto" latinLnBrk="1" hangingPunct="0">
              <a:lnSpc>
                <a:spcPct val="150000"/>
              </a:lnSpc>
              <a:spcBef>
                <a:spcPts val="0"/>
              </a:spcBef>
              <a:spcAft>
                <a:spcPts val="0"/>
              </a:spcAft>
              <a:buClrTx/>
              <a:buSzTx/>
              <a:buFontTx/>
              <a:buNone/>
            </a:pPr>
            <a:r>
              <a:rPr kumimoji="0" lang="en-US" altLang="zh-CN" sz="1800" b="0" i="0" u="none" strike="noStrike" cap="none" spc="0" normalizeH="0" baseline="0">
                <a:ln>
                  <a:noFill/>
                </a:ln>
                <a:solidFill>
                  <a:srgbClr val="0039AC"/>
                </a:solidFill>
                <a:effectLst/>
                <a:uFillTx/>
                <a:latin typeface="微软雅黑" panose="020B0503020204020204" charset="-122"/>
                <a:ea typeface="微软雅黑" panose="020B0503020204020204" charset="-122"/>
                <a:cs typeface="微软雅黑" panose="020B0503020204020204" charset="-122"/>
                <a:sym typeface="Arial" panose="020B0604020202020204"/>
              </a:rPr>
              <a:t>2.</a:t>
            </a:r>
            <a:r>
              <a:rPr kumimoji="0" lang="zh-CN" altLang="en-US" sz="1800" b="0" i="0" u="none" strike="noStrike" cap="none" spc="0" normalizeH="0" baseline="0">
                <a:ln>
                  <a:noFill/>
                </a:ln>
                <a:solidFill>
                  <a:srgbClr val="0039AC"/>
                </a:solidFill>
                <a:effectLst/>
                <a:uFillTx/>
                <a:latin typeface="微软雅黑" panose="020B0503020204020204" charset="-122"/>
                <a:ea typeface="微软雅黑" panose="020B0503020204020204" charset="-122"/>
                <a:cs typeface="微软雅黑" panose="020B0503020204020204" charset="-122"/>
                <a:sym typeface="Arial" panose="020B0604020202020204"/>
              </a:rPr>
              <a:t>吊车起重不同货物，所用时间相同，但吊绳所做的功不同，做功快慢也不同；</a:t>
            </a:r>
          </a:p>
          <a:p>
            <a:pPr marL="0" marR="0" indent="0" algn="l" defTabSz="914400" rtl="0" eaLnBrk="1" fontAlgn="auto" latinLnBrk="1" hangingPunct="0">
              <a:lnSpc>
                <a:spcPct val="150000"/>
              </a:lnSpc>
              <a:spcBef>
                <a:spcPts val="0"/>
              </a:spcBef>
              <a:spcAft>
                <a:spcPts val="0"/>
              </a:spcAft>
              <a:buClrTx/>
              <a:buSzTx/>
              <a:buFontTx/>
              <a:buNone/>
            </a:pPr>
            <a:r>
              <a:rPr kumimoji="0" lang="en-US" altLang="zh-CN" sz="1800" b="0" i="0" u="none" strike="noStrike" cap="none" spc="0" normalizeH="0" baseline="0">
                <a:ln>
                  <a:noFill/>
                </a:ln>
                <a:solidFill>
                  <a:srgbClr val="0039AC"/>
                </a:solidFill>
                <a:effectLst/>
                <a:uFillTx/>
                <a:latin typeface="微软雅黑" panose="020B0503020204020204" charset="-122"/>
                <a:ea typeface="微软雅黑" panose="020B0503020204020204" charset="-122"/>
                <a:cs typeface="微软雅黑" panose="020B0503020204020204" charset="-122"/>
                <a:sym typeface="Arial" panose="020B0604020202020204"/>
              </a:rPr>
              <a:t>3.</a:t>
            </a:r>
            <a:r>
              <a:rPr kumimoji="0" lang="zh-CN" altLang="en-US" sz="1800" b="0" i="0" u="none" strike="noStrike" cap="none" spc="0" normalizeH="0" baseline="0">
                <a:ln>
                  <a:noFill/>
                </a:ln>
                <a:solidFill>
                  <a:srgbClr val="0039AC"/>
                </a:solidFill>
                <a:effectLst/>
                <a:uFillTx/>
                <a:latin typeface="微软雅黑" panose="020B0503020204020204" charset="-122"/>
                <a:ea typeface="微软雅黑" panose="020B0503020204020204" charset="-122"/>
                <a:cs typeface="微软雅黑" panose="020B0503020204020204" charset="-122"/>
                <a:sym typeface="Arial" panose="020B0604020202020204"/>
              </a:rPr>
              <a:t>如何表示物体做功快慢程度呢？</a:t>
            </a:r>
          </a:p>
        </p:txBody>
      </p:sp>
    </p:spTree>
    <p:extLst>
      <p:ext uri="{BB962C8B-B14F-4D97-AF65-F5344CB8AC3E}">
        <p14:creationId xmlns:p14="http://schemas.microsoft.com/office/powerpoint/2010/main" val="3109737609"/>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ppt_x</p:attrName>
                                        </p:attrNameLst>
                                      </p:cBhvr>
                                      <p:tavLst>
                                        <p:tav tm="0">
                                          <p:val>
                                            <p:strVal val="0-#ppt_w/2"/>
                                          </p:val>
                                        </p:tav>
                                        <p:tav tm="100000">
                                          <p:val>
                                            <p:strVal val="#ppt_x"/>
                                          </p:val>
                                        </p:tav>
                                      </p:tavLst>
                                    </p:anim>
                                    <p:anim calcmode="lin" valueType="num">
                                      <p:cBhvr>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000" fill="hold">
                                          <p:stCondLst>
                                            <p:cond delay="0"/>
                                          </p:stCondLst>
                                        </p:cTn>
                                        <p:tgtEl>
                                          <p:spTgt spid="41986"/>
                                        </p:tgtEl>
                                        <p:attrNameLst>
                                          <p:attrName>style.visibility</p:attrName>
                                        </p:attrNameLst>
                                      </p:cBhvr>
                                      <p:to>
                                        <p:strVal val="visible"/>
                                      </p:to>
                                    </p:set>
                                    <p:animEffect transition="in" filter="checkerboard(across)">
                                      <p:cBhvr>
                                        <p:cTn id="19" dur="1000"/>
                                        <p:tgtEl>
                                          <p:spTgt spid="41986"/>
                                        </p:tgtEl>
                                      </p:cBhvr>
                                    </p:animEffect>
                                  </p:childTnLst>
                                </p:cTn>
                              </p:par>
                              <p:par>
                                <p:cTn id="20" presetID="5" presetClass="entr" presetSubtype="10" fill="hold" grpId="0" nodeType="withEffect">
                                  <p:stCondLst>
                                    <p:cond delay="0"/>
                                  </p:stCondLst>
                                  <p:childTnLst>
                                    <p:set>
                                      <p:cBhvr>
                                        <p:cTn id="21" dur="1000" fill="hold">
                                          <p:stCondLst>
                                            <p:cond delay="0"/>
                                          </p:stCondLst>
                                        </p:cTn>
                                        <p:tgtEl>
                                          <p:spTgt spid="6"/>
                                        </p:tgtEl>
                                        <p:attrNameLst>
                                          <p:attrName>style.visibility</p:attrName>
                                        </p:attrNameLst>
                                      </p:cBhvr>
                                      <p:to>
                                        <p:strVal val="visible"/>
                                      </p:to>
                                    </p:set>
                                    <p:animEffect transition="in" filter="checkerboard(across)">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par>
                                <p:cTn id="28" presetID="5" presetClass="entr" presetSubtype="10" fill="hold" grpId="0" nodeType="withEffect">
                                  <p:stCondLst>
                                    <p:cond delay="0"/>
                                  </p:stCondLst>
                                  <p:childTnLst>
                                    <p:set>
                                      <p:cBhvr>
                                        <p:cTn id="29" dur="1000" fill="hold">
                                          <p:stCondLst>
                                            <p:cond delay="0"/>
                                          </p:stCondLst>
                                        </p:cTn>
                                        <p:tgtEl>
                                          <p:spTgt spid="7"/>
                                        </p:tgtEl>
                                        <p:attrNameLst>
                                          <p:attrName>style.visibility</p:attrName>
                                        </p:attrNameLst>
                                      </p:cBhvr>
                                      <p:to>
                                        <p:strVal val="visible"/>
                                      </p:to>
                                    </p:set>
                                    <p:animEffect transition="in" filter="checkerboard(across)">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35" dur="1000"/>
                                        <p:tgtEl>
                                          <p:spTgt spid="9">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40" dur="1000"/>
                                        <p:tgtEl>
                                          <p:spTgt spid="9">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000" fill="hold">
                                          <p:stCondLst>
                                            <p:cond delay="0"/>
                                          </p:stCondLst>
                                        </p:cTn>
                                        <p:tgtEl>
                                          <p:spTgt spid="9">
                                            <p:txEl>
                                              <p:pRg st="2" end="2"/>
                                            </p:txEl>
                                          </p:spTgt>
                                        </p:tgtEl>
                                        <p:attrNameLst>
                                          <p:attrName>style.visibility</p:attrName>
                                        </p:attrNameLst>
                                      </p:cBhvr>
                                      <p:to>
                                        <p:strVal val="visible"/>
                                      </p:to>
                                    </p:set>
                                    <p:animEffect transition="in" filter="checkerboard(across)">
                                      <p:cBhvr>
                                        <p:cTn id="45" dur="1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bldLvl="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3"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28206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3.</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a:t>
            </a:r>
          </a:p>
        </p:txBody>
      </p:sp>
      <p:sp>
        <p:nvSpPr>
          <p:cNvPr id="23" name="AutoShape 12"/>
          <p:cNvSpPr>
            <a:spLocks noChangeArrowheads="1"/>
          </p:cNvSpPr>
          <p:nvPr/>
        </p:nvSpPr>
        <p:spPr bwMode="auto">
          <a:xfrm>
            <a:off x="327025" y="1068168"/>
            <a:ext cx="165036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功率定义</a:t>
            </a:r>
          </a:p>
        </p:txBody>
      </p:sp>
      <p:sp>
        <p:nvSpPr>
          <p:cNvPr id="9" name="文本框 8"/>
          <p:cNvSpPr txBox="1"/>
          <p:nvPr/>
        </p:nvSpPr>
        <p:spPr>
          <a:xfrm>
            <a:off x="1977390" y="891200"/>
            <a:ext cx="5521960" cy="6454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功与完成这些功所用时间之比叫功率</a:t>
            </a:r>
          </a:p>
        </p:txBody>
      </p:sp>
      <p:sp>
        <p:nvSpPr>
          <p:cNvPr id="10" name="AutoShape 12"/>
          <p:cNvSpPr>
            <a:spLocks noChangeArrowheads="1"/>
          </p:cNvSpPr>
          <p:nvPr/>
        </p:nvSpPr>
        <p:spPr bwMode="auto">
          <a:xfrm>
            <a:off x="316866" y="1697101"/>
            <a:ext cx="165036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功率公式</a:t>
            </a:r>
          </a:p>
        </p:txBody>
      </p:sp>
      <p:graphicFrame>
        <p:nvGraphicFramePr>
          <p:cNvPr id="11" name="对象 10">
            <a:hlinkClick r:id="" action="ppaction://ole?verb=0"/>
          </p:cNvPr>
          <p:cNvGraphicFramePr>
            <a:graphicFrameLocks/>
          </p:cNvGraphicFramePr>
          <p:nvPr/>
        </p:nvGraphicFramePr>
        <p:xfrm>
          <a:off x="2187575" y="1548780"/>
          <a:ext cx="816610" cy="717416"/>
        </p:xfrm>
        <a:graphic>
          <a:graphicData uri="http://schemas.openxmlformats.org/presentationml/2006/ole">
            <mc:AlternateContent xmlns:mc="http://schemas.openxmlformats.org/markup-compatibility/2006">
              <mc:Choice xmlns:v="urn:schemas-microsoft-com:vml" Requires="v">
                <p:oleObj spid="_x0000_s8196" r:id="rId4" imgW="406080" imgH="355320" progId="Equation.3">
                  <p:embed/>
                </p:oleObj>
              </mc:Choice>
              <mc:Fallback>
                <p:oleObj r:id="rId4" imgW="406080" imgH="355320" progId="Equation.3">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87575" y="1548780"/>
                        <a:ext cx="816610" cy="7174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文本框 11"/>
          <p:cNvSpPr txBox="1"/>
          <p:nvPr/>
        </p:nvSpPr>
        <p:spPr>
          <a:xfrm>
            <a:off x="327025" y="2188534"/>
            <a:ext cx="8592820" cy="175630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其中，</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P—</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功率，单位</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瓦特</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，简称</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瓦</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，符合</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W</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W—</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功，单位</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焦耳</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，简称</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焦</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，符合</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J</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做功时间，单位</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秒</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，符合</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s</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p>
        </p:txBody>
      </p:sp>
      <p:graphicFrame>
        <p:nvGraphicFramePr>
          <p:cNvPr id="13" name="对象 12">
            <a:hlinkClick r:id="" action="ppaction://ole?verb=0"/>
          </p:cNvPr>
          <p:cNvGraphicFramePr>
            <a:graphicFrameLocks/>
          </p:cNvGraphicFramePr>
          <p:nvPr/>
        </p:nvGraphicFramePr>
        <p:xfrm>
          <a:off x="6268085" y="3448946"/>
          <a:ext cx="1405890" cy="398494"/>
        </p:xfrm>
        <a:graphic>
          <a:graphicData uri="http://schemas.openxmlformats.org/presentationml/2006/ole">
            <mc:AlternateContent xmlns:mc="http://schemas.openxmlformats.org/markup-compatibility/2006">
              <mc:Choice xmlns:v="urn:schemas-microsoft-com:vml" Requires="v">
                <p:oleObj spid="_x0000_s8197" r:id="rId6" imgW="583920" imgH="164880" progId="Equation.3">
                  <p:embed/>
                </p:oleObj>
              </mc:Choice>
              <mc:Fallback>
                <p:oleObj r:id="rId6" imgW="583920" imgH="164880" progId="Equation.3">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8085" y="3448946"/>
                        <a:ext cx="1405890" cy="3984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文本框 13"/>
          <p:cNvSpPr txBox="1"/>
          <p:nvPr/>
        </p:nvSpPr>
        <p:spPr>
          <a:xfrm>
            <a:off x="284480" y="3847440"/>
            <a:ext cx="8376920"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功率单位还有千瓦（</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kW</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）、兆瓦（</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MW</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endPar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0" marR="0" indent="0" algn="l" defTabSz="914400" rtl="0" eaLnBrk="1" fontAlgn="auto" latinLnBrk="1" hangingPunct="0">
              <a:lnSpc>
                <a:spcPct val="150000"/>
              </a:lnSpc>
              <a:spcBef>
                <a:spcPts val="0"/>
              </a:spcBef>
              <a:spcAft>
                <a:spcPts val="0"/>
              </a:spcAft>
              <a:buClrTx/>
              <a:buSzTx/>
              <a:buFontTx/>
              <a:buNone/>
            </a:pP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1MW=10</a:t>
            </a:r>
            <a:r>
              <a:rPr kumimoji="0" lang="en-US" altLang="zh-CN" sz="2400" b="0" i="0" baseline="300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3</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kW=10</a:t>
            </a:r>
            <a:r>
              <a:rPr kumimoji="0" lang="en-US" altLang="zh-CN" sz="2400" b="0" i="0" u="none" strike="noStrike" cap="none" spc="0" normalizeH="0" baseline="3000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6</a:t>
            </a:r>
            <a:r>
              <a:rPr kumimoji="0" lang="en-US" altLang="zh-CN"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W</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p>
        </p:txBody>
      </p:sp>
    </p:spTree>
    <p:extLst>
      <p:ext uri="{BB962C8B-B14F-4D97-AF65-F5344CB8AC3E}">
        <p14:creationId xmlns:p14="http://schemas.microsoft.com/office/powerpoint/2010/main" val="2701746946"/>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ppt_x</p:attrName>
                                        </p:attrNameLst>
                                      </p:cBhvr>
                                      <p:tavLst>
                                        <p:tav tm="0">
                                          <p:val>
                                            <p:strVal val="0-#ppt_w/2"/>
                                          </p:val>
                                        </p:tav>
                                        <p:tav tm="100000">
                                          <p:val>
                                            <p:strVal val="#ppt_x"/>
                                          </p:val>
                                        </p:tav>
                                      </p:tavLst>
                                    </p:anim>
                                    <p:anim calcmode="lin" valueType="num">
                                      <p:cBhvr>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19" dur="1000"/>
                                        <p:tgtEl>
                                          <p:spTgt spid="9">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0-#ppt_w/2"/>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000" fill="hold">
                                          <p:stCondLst>
                                            <p:cond delay="0"/>
                                          </p:stCondLst>
                                        </p:cTn>
                                        <p:tgtEl>
                                          <p:spTgt spid="11"/>
                                        </p:tgtEl>
                                        <p:attrNameLst>
                                          <p:attrName>style.visibility</p:attrName>
                                        </p:attrNameLst>
                                      </p:cBhvr>
                                      <p:to>
                                        <p:strVal val="visible"/>
                                      </p:to>
                                    </p:set>
                                    <p:animEffect transition="in" filter="checkerboard(across)">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000" fill="hold">
                                          <p:stCondLst>
                                            <p:cond delay="0"/>
                                          </p:stCondLst>
                                        </p:cTn>
                                        <p:tgtEl>
                                          <p:spTgt spid="12">
                                            <p:txEl>
                                              <p:pRg st="0" end="0"/>
                                            </p:txEl>
                                          </p:spTgt>
                                        </p:tgtEl>
                                        <p:attrNameLst>
                                          <p:attrName>style.visibility</p:attrName>
                                        </p:attrNameLst>
                                      </p:cBhvr>
                                      <p:to>
                                        <p:strVal val="visible"/>
                                      </p:to>
                                    </p:set>
                                    <p:animEffect transition="in" filter="checkerboard(across)">
                                      <p:cBhvr>
                                        <p:cTn id="35" dur="1000"/>
                                        <p:tgtEl>
                                          <p:spTgt spid="1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000" fill="hold">
                                          <p:stCondLst>
                                            <p:cond delay="0"/>
                                          </p:stCondLst>
                                        </p:cTn>
                                        <p:tgtEl>
                                          <p:spTgt spid="12">
                                            <p:txEl>
                                              <p:pRg st="1" end="1"/>
                                            </p:txEl>
                                          </p:spTgt>
                                        </p:tgtEl>
                                        <p:attrNameLst>
                                          <p:attrName>style.visibility</p:attrName>
                                        </p:attrNameLst>
                                      </p:cBhvr>
                                      <p:to>
                                        <p:strVal val="visible"/>
                                      </p:to>
                                    </p:set>
                                    <p:animEffect transition="in" filter="checkerboard(across)">
                                      <p:cBhvr>
                                        <p:cTn id="40" dur="1000"/>
                                        <p:tgtEl>
                                          <p:spTgt spid="12">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000" fill="hold">
                                          <p:stCondLst>
                                            <p:cond delay="0"/>
                                          </p:stCondLst>
                                        </p:cTn>
                                        <p:tgtEl>
                                          <p:spTgt spid="12">
                                            <p:txEl>
                                              <p:pRg st="2" end="2"/>
                                            </p:txEl>
                                          </p:spTgt>
                                        </p:tgtEl>
                                        <p:attrNameLst>
                                          <p:attrName>style.visibility</p:attrName>
                                        </p:attrNameLst>
                                      </p:cBhvr>
                                      <p:to>
                                        <p:strVal val="visible"/>
                                      </p:to>
                                    </p:set>
                                    <p:animEffect transition="in" filter="checkerboard(across)">
                                      <p:cBhvr>
                                        <p:cTn id="45" dur="1000"/>
                                        <p:tgtEl>
                                          <p:spTgt spid="12">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000" fill="hold">
                                          <p:stCondLst>
                                            <p:cond delay="0"/>
                                          </p:stCondLst>
                                        </p:cTn>
                                        <p:tgtEl>
                                          <p:spTgt spid="13"/>
                                        </p:tgtEl>
                                        <p:attrNameLst>
                                          <p:attrName>style.visibility</p:attrName>
                                        </p:attrNameLst>
                                      </p:cBhvr>
                                      <p:to>
                                        <p:strVal val="visible"/>
                                      </p:to>
                                    </p:set>
                                    <p:animEffect transition="in" filter="checkerboard(across)">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000" fill="hold">
                                          <p:stCondLst>
                                            <p:cond delay="0"/>
                                          </p:stCondLst>
                                        </p:cTn>
                                        <p:tgtEl>
                                          <p:spTgt spid="14">
                                            <p:txEl>
                                              <p:pRg st="0" end="0"/>
                                            </p:txEl>
                                          </p:spTgt>
                                        </p:tgtEl>
                                        <p:attrNameLst>
                                          <p:attrName>style.visibility</p:attrName>
                                        </p:attrNameLst>
                                      </p:cBhvr>
                                      <p:to>
                                        <p:strVal val="visible"/>
                                      </p:to>
                                    </p:set>
                                    <p:animEffect transition="in" filter="checkerboard(across)">
                                      <p:cBhvr>
                                        <p:cTn id="55" dur="1000"/>
                                        <p:tgtEl>
                                          <p:spTgt spid="14">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nodeType="clickEffect">
                                  <p:stCondLst>
                                    <p:cond delay="0"/>
                                  </p:stCondLst>
                                  <p:childTnLst>
                                    <p:set>
                                      <p:cBhvr>
                                        <p:cTn id="59" dur="1000" fill="hold">
                                          <p:stCondLst>
                                            <p:cond delay="0"/>
                                          </p:stCondLst>
                                        </p:cTn>
                                        <p:tgtEl>
                                          <p:spTgt spid="14">
                                            <p:txEl>
                                              <p:pRg st="1" end="1"/>
                                            </p:txEl>
                                          </p:spTgt>
                                        </p:tgtEl>
                                        <p:attrNameLst>
                                          <p:attrName>style.visibility</p:attrName>
                                        </p:attrNameLst>
                                      </p:cBhvr>
                                      <p:to>
                                        <p:strVal val="visible"/>
                                      </p:to>
                                    </p:set>
                                    <p:animEffect transition="in" filter="checkerboard(across)">
                                      <p:cBhvr>
                                        <p:cTn id="60" dur="10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3" grpId="0" bldLvl="0" animBg="1"/>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46113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3.</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a:t>
            </a:r>
          </a:p>
        </p:txBody>
      </p:sp>
      <p:sp>
        <p:nvSpPr>
          <p:cNvPr id="11" name="AutoShape 12"/>
          <p:cNvSpPr>
            <a:spLocks noChangeArrowheads="1"/>
          </p:cNvSpPr>
          <p:nvPr/>
        </p:nvSpPr>
        <p:spPr bwMode="auto">
          <a:xfrm>
            <a:off x="284481" y="1169383"/>
            <a:ext cx="171767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功率变形</a:t>
            </a:r>
          </a:p>
        </p:txBody>
      </p:sp>
      <p:sp>
        <p:nvSpPr>
          <p:cNvPr id="226308" name="Text Box 4"/>
          <p:cNvSpPr txBox="1"/>
          <p:nvPr/>
        </p:nvSpPr>
        <p:spPr>
          <a:xfrm>
            <a:off x="2002156" y="1001327"/>
            <a:ext cx="7035165" cy="646757"/>
          </a:xfrm>
          <a:prstGeom prst="rect">
            <a:avLst/>
          </a:prstGeom>
          <a:noFill/>
          <a:ln w="9525">
            <a:noFill/>
          </a:ln>
        </p:spPr>
        <p:txBody>
          <a:bodyPr wrap="square">
            <a:spAutoFit/>
          </a:bodyPr>
          <a:lstStyle/>
          <a:p>
            <a:pPr eaLnBrk="1" latinLnBrk="0" hangingPunct="1">
              <a:lnSpc>
                <a:spcPct val="150000"/>
              </a:lnSpc>
            </a:pPr>
            <a:r>
              <a:rPr lang="zh-CN" altLang="en-US" sz="2400" dirty="0">
                <a:solidFill>
                  <a:schemeClr val="tx1"/>
                </a:solidFill>
                <a:latin typeface="微软雅黑" panose="020B0503020204020204" charset="-122"/>
                <a:ea typeface="微软雅黑" panose="020B0503020204020204" charset="-122"/>
              </a:rPr>
              <a:t>匀速直线运动的物体，物体受力</a:t>
            </a:r>
            <a:r>
              <a:rPr lang="en-US" altLang="zh-CN" sz="2400" dirty="0">
                <a:solidFill>
                  <a:schemeClr val="tx1"/>
                </a:solidFill>
                <a:latin typeface="微软雅黑" panose="020B0503020204020204" charset="-122"/>
                <a:ea typeface="微软雅黑" panose="020B0503020204020204" charset="-122"/>
              </a:rPr>
              <a:t>F</a:t>
            </a:r>
            <a:r>
              <a:rPr lang="zh-CN" altLang="en-US" sz="2400" dirty="0">
                <a:solidFill>
                  <a:schemeClr val="tx1"/>
                </a:solidFill>
                <a:latin typeface="微软雅黑" panose="020B0503020204020204" charset="-122"/>
                <a:ea typeface="微软雅黑" panose="020B0503020204020204" charset="-122"/>
              </a:rPr>
              <a:t>和运动速度</a:t>
            </a:r>
            <a:r>
              <a:rPr lang="en-US" altLang="zh-CN" sz="2400" dirty="0">
                <a:solidFill>
                  <a:schemeClr val="tx1"/>
                </a:solidFill>
                <a:latin typeface="微软雅黑" panose="020B0503020204020204" charset="-122"/>
                <a:ea typeface="微软雅黑" panose="020B0503020204020204" charset="-122"/>
              </a:rPr>
              <a:t>v</a:t>
            </a:r>
            <a:r>
              <a:rPr lang="zh-CN" altLang="en-US" sz="2400" dirty="0">
                <a:solidFill>
                  <a:schemeClr val="tx1"/>
                </a:solidFill>
                <a:latin typeface="微软雅黑" panose="020B0503020204020204" charset="-122"/>
                <a:ea typeface="微软雅黑" panose="020B0503020204020204" charset="-122"/>
              </a:rPr>
              <a:t>不变</a:t>
            </a:r>
          </a:p>
        </p:txBody>
      </p:sp>
      <p:pic>
        <p:nvPicPr>
          <p:cNvPr id="20483" name="Picture 3"/>
          <p:cNvPicPr>
            <a:picLocks noChangeAspect="1"/>
          </p:cNvPicPr>
          <p:nvPr/>
        </p:nvPicPr>
        <p:blipFill>
          <a:blip r:embed="rId3" cstate="print"/>
          <a:stretch>
            <a:fillRect/>
          </a:stretch>
        </p:blipFill>
        <p:spPr>
          <a:xfrm>
            <a:off x="2320925" y="1648085"/>
            <a:ext cx="3608070" cy="1999472"/>
          </a:xfrm>
          <a:prstGeom prst="rect">
            <a:avLst/>
          </a:prstGeom>
          <a:noFill/>
          <a:ln w="9525">
            <a:noFill/>
          </a:ln>
        </p:spPr>
      </p:pic>
      <p:sp>
        <p:nvSpPr>
          <p:cNvPr id="46084" name="Text Box 4"/>
          <p:cNvSpPr txBox="1"/>
          <p:nvPr/>
        </p:nvSpPr>
        <p:spPr>
          <a:xfrm>
            <a:off x="284480" y="3647556"/>
            <a:ext cx="7371080" cy="1201848"/>
          </a:xfrm>
          <a:prstGeom prst="rect">
            <a:avLst/>
          </a:prstGeom>
          <a:noFill/>
          <a:ln w="9525">
            <a:noFill/>
          </a:ln>
        </p:spPr>
        <p:txBody>
          <a:bodyPr wrap="square">
            <a:spAutoFit/>
          </a:bodyPr>
          <a:lstStyle/>
          <a:p>
            <a:pPr eaLnBrk="1" latinLnBrk="0" hangingPunct="1">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rPr>
              <a:t>其中，</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F</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表示物体所受的力，</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v</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表示物体的运动速度；</a:t>
            </a:r>
          </a:p>
          <a:p>
            <a:pPr eaLnBrk="1" latinLnBrk="0" hangingPunct="1">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适用条件：</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F</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与</a:t>
            </a:r>
            <a:r>
              <a:rPr lang="en-US" altLang="zh-CN" sz="2400">
                <a:solidFill>
                  <a:schemeClr val="tx1"/>
                </a:solidFill>
                <a:latin typeface="微软雅黑" panose="020B0503020204020204" charset="-122"/>
                <a:ea typeface="微软雅黑" panose="020B0503020204020204" charset="-122"/>
                <a:cs typeface="微软雅黑" panose="020B0503020204020204" charset="-122"/>
              </a:rPr>
              <a:t>v</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在同一条直线上。</a:t>
            </a:r>
          </a:p>
        </p:txBody>
      </p:sp>
    </p:spTree>
    <p:extLst>
      <p:ext uri="{BB962C8B-B14F-4D97-AF65-F5344CB8AC3E}">
        <p14:creationId xmlns:p14="http://schemas.microsoft.com/office/powerpoint/2010/main" val="2288399212"/>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0-#ppt_w/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32" fill="hold" grpId="0" nodeType="clickEffect">
                                  <p:stCondLst>
                                    <p:cond delay="0"/>
                                  </p:stCondLst>
                                  <p:childTnLst>
                                    <p:set>
                                      <p:cBhvr>
                                        <p:cTn id="18" dur="1" fill="hold">
                                          <p:stCondLst>
                                            <p:cond delay="0"/>
                                          </p:stCondLst>
                                        </p:cTn>
                                        <p:tgtEl>
                                          <p:spTgt spid="226308"/>
                                        </p:tgtEl>
                                        <p:attrNameLst>
                                          <p:attrName>style.visibility</p:attrName>
                                        </p:attrNameLst>
                                      </p:cBhvr>
                                      <p:to>
                                        <p:strVal val="visible"/>
                                      </p:to>
                                    </p:set>
                                    <p:animEffect transition="in" filter="diamond(out)">
                                      <p:cBhvr>
                                        <p:cTn id="19" dur="1000"/>
                                        <p:tgtEl>
                                          <p:spTgt spid="22630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0483"/>
                                        </p:tgtEl>
                                        <p:attrNameLst>
                                          <p:attrName>style.visibility</p:attrName>
                                        </p:attrNameLst>
                                      </p:cBhvr>
                                      <p:to>
                                        <p:strVal val="visible"/>
                                      </p:to>
                                    </p:set>
                                    <p:animEffect filter="wipe(left)">
                                      <p:cBhvr>
                                        <p:cTn id="24" dur="5000"/>
                                        <p:tgtEl>
                                          <p:spTgt spid="2048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46084">
                                            <p:txEl>
                                              <p:charRg st="0" end="0"/>
                                            </p:txEl>
                                          </p:spTgt>
                                        </p:tgtEl>
                                        <p:attrNameLst>
                                          <p:attrName>style.visibility</p:attrName>
                                        </p:attrNameLst>
                                      </p:cBhvr>
                                      <p:to>
                                        <p:strVal val="visible"/>
                                      </p:to>
                                    </p:set>
                                    <p:animEffect transition="in" filter="wipe(left)">
                                      <p:cBhvr>
                                        <p:cTn id="29" dur="2000"/>
                                        <p:tgtEl>
                                          <p:spTgt spid="46084">
                                            <p:txEl>
                                              <p:char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46084">
                                            <p:txEl>
                                              <p:charRg st="29" end="42"/>
                                            </p:txEl>
                                          </p:spTgt>
                                        </p:tgtEl>
                                        <p:attrNameLst>
                                          <p:attrName>style.visibility</p:attrName>
                                        </p:attrNameLst>
                                      </p:cBhvr>
                                      <p:to>
                                        <p:strVal val="visible"/>
                                      </p:to>
                                    </p:set>
                                    <p:animEffect transition="in" filter="wipe(left)">
                                      <p:cBhvr>
                                        <p:cTn id="34" dur="2000"/>
                                        <p:tgtEl>
                                          <p:spTgt spid="46084">
                                            <p:txEl>
                                              <p:charRg st="29" end="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2263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4"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功的原理</a:t>
            </a:r>
          </a:p>
        </p:txBody>
      </p:sp>
      <p:sp>
        <p:nvSpPr>
          <p:cNvPr id="11" name="AutoShape 12"/>
          <p:cNvSpPr>
            <a:spLocks noChangeArrowheads="1"/>
          </p:cNvSpPr>
          <p:nvPr/>
        </p:nvSpPr>
        <p:spPr bwMode="auto">
          <a:xfrm>
            <a:off x="284481" y="1169383"/>
            <a:ext cx="176212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提出问题</a:t>
            </a:r>
          </a:p>
        </p:txBody>
      </p:sp>
      <p:sp>
        <p:nvSpPr>
          <p:cNvPr id="226308" name="Text Box 4"/>
          <p:cNvSpPr txBox="1"/>
          <p:nvPr/>
        </p:nvSpPr>
        <p:spPr>
          <a:xfrm>
            <a:off x="327026" y="1590157"/>
            <a:ext cx="3546475" cy="1757575"/>
          </a:xfrm>
          <a:prstGeom prst="rect">
            <a:avLst/>
          </a:prstGeom>
          <a:noFill/>
          <a:ln w="9525">
            <a:noFill/>
          </a:ln>
        </p:spPr>
        <p:txBody>
          <a:bodyPr wrap="square">
            <a:spAutoFit/>
          </a:bodyPr>
          <a:lstStyle/>
          <a:p>
            <a:pPr eaLnBrk="1" latinLnBrk="0" hangingPunct="1">
              <a:lnSpc>
                <a:spcPct val="150000"/>
              </a:lnSpc>
            </a:pPr>
            <a:r>
              <a:rPr lang="zh-CN" altLang="en-US" sz="2400" dirty="0">
                <a:solidFill>
                  <a:schemeClr val="tx1"/>
                </a:solidFill>
                <a:latin typeface="微软雅黑" panose="020B0503020204020204" charset="-122"/>
                <a:ea typeface="微软雅黑" panose="020B0503020204020204" charset="-122"/>
                <a:sym typeface="+mn-ea"/>
              </a:rPr>
              <a:t>使用杠杆、滑轮这些简单机械能够省力，是否在省力的同时也能省功？</a:t>
            </a:r>
          </a:p>
        </p:txBody>
      </p:sp>
      <p:sp>
        <p:nvSpPr>
          <p:cNvPr id="35843" name="Text Box 3"/>
          <p:cNvSpPr txBox="1"/>
          <p:nvPr/>
        </p:nvSpPr>
        <p:spPr>
          <a:xfrm>
            <a:off x="294005" y="3347731"/>
            <a:ext cx="3613150" cy="1201848"/>
          </a:xfrm>
          <a:prstGeom prst="rect">
            <a:avLst/>
          </a:prstGeom>
          <a:noFill/>
          <a:ln w="9525">
            <a:noFill/>
          </a:ln>
        </p:spPr>
        <p:txBody>
          <a:bodyPr wrap="square">
            <a:spAutoFit/>
          </a:bodyPr>
          <a:lstStyle/>
          <a:p>
            <a:pPr eaLnBrk="1" latinLnBrk="0" hangingPunct="1">
              <a:lnSpc>
                <a:spcPct val="150000"/>
              </a:lnSpc>
              <a:spcBef>
                <a:spcPts val="0"/>
              </a:spcBef>
            </a:pPr>
            <a:r>
              <a:rPr lang="zh-CN" altLang="en-US" sz="2400" dirty="0">
                <a:latin typeface="微软雅黑" panose="020B0503020204020204" charset="-122"/>
                <a:ea typeface="微软雅黑" panose="020B0503020204020204" charset="-122"/>
                <a:cs typeface="微软雅黑" panose="020B0503020204020204" charset="-122"/>
                <a:sym typeface="+mn-ea"/>
              </a:rPr>
              <a:t>功的原理：</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使用任何机械都不能省功。</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ontrols>
      <mc:AlternateContent xmlns:mc="http://schemas.openxmlformats.org/markup-compatibility/2006">
        <mc:Choice xmlns:v="urn:schemas-microsoft-com:vml" Requires="v">
          <p:control spid="7171" name="ShockwaveFlash2" r:id="rId2" imgW="7201905" imgH="5760381"/>
        </mc:Choice>
        <mc:Fallback>
          <p:control name="ShockwaveFlash2" r:id="rId2" imgW="7201905" imgH="5760381">
            <p:pic>
              <p:nvPicPr>
                <p:cNvPr id="0" name="ShockwaveFlash2"/>
                <p:cNvPicPr>
                  <a:picLocks noChangeAspect="1"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898900" y="981075"/>
                  <a:ext cx="4756150" cy="3652838"/>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722972254"/>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0-#ppt_w/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32" fill="hold" grpId="0" nodeType="clickEffect">
                                  <p:stCondLst>
                                    <p:cond delay="0"/>
                                  </p:stCondLst>
                                  <p:childTnLst>
                                    <p:set>
                                      <p:cBhvr>
                                        <p:cTn id="18" dur="1" fill="hold">
                                          <p:stCondLst>
                                            <p:cond delay="0"/>
                                          </p:stCondLst>
                                        </p:cTn>
                                        <p:tgtEl>
                                          <p:spTgt spid="226308"/>
                                        </p:tgtEl>
                                        <p:attrNameLst>
                                          <p:attrName>style.visibility</p:attrName>
                                        </p:attrNameLst>
                                      </p:cBhvr>
                                      <p:to>
                                        <p:strVal val="visible"/>
                                      </p:to>
                                    </p:set>
                                    <p:animEffect transition="in" filter="diamond(out)">
                                      <p:cBhvr>
                                        <p:cTn id="19" dur="1000"/>
                                        <p:tgtEl>
                                          <p:spTgt spid="226308"/>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000" fill="hold">
                                          <p:stCondLst>
                                            <p:cond delay="0"/>
                                          </p:stCondLst>
                                        </p:cTn>
                                        <p:tgtEl>
                                          <p:spTgt spid="35843"/>
                                        </p:tgtEl>
                                        <p:attrNameLst>
                                          <p:attrName>style.visibility</p:attrName>
                                        </p:attrNameLst>
                                      </p:cBhvr>
                                      <p:to>
                                        <p:strVal val="visible"/>
                                      </p:to>
                                    </p:set>
                                    <p:animEffect transition="in" filter="checkerboard(across)">
                                      <p:cBhvr>
                                        <p:cTn id="24" dur="10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226308" grpId="0"/>
      <p:bldP spid="358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5.</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课堂练习</a:t>
            </a:r>
          </a:p>
        </p:txBody>
      </p:sp>
      <p:sp>
        <p:nvSpPr>
          <p:cNvPr id="51202" name="Text Box 2"/>
          <p:cNvSpPr txBox="1"/>
          <p:nvPr/>
        </p:nvSpPr>
        <p:spPr>
          <a:xfrm>
            <a:off x="327025" y="1001328"/>
            <a:ext cx="7974330" cy="2868392"/>
          </a:xfrm>
          <a:prstGeom prst="rect">
            <a:avLst/>
          </a:prstGeom>
          <a:noFill/>
          <a:ln w="9525">
            <a:noFill/>
          </a:ln>
        </p:spPr>
        <p:txBody>
          <a:bodyPr wrap="square">
            <a:spAutoFit/>
          </a:bodyPr>
          <a:lstStyle/>
          <a:p>
            <a:pPr eaLnBrk="1" latinLnBrk="0" hangingPunct="1">
              <a:lnSpc>
                <a:spcPct val="150000"/>
              </a:lnSpc>
            </a:pPr>
            <a:r>
              <a:rPr lang="zh-CN" altLang="en-GB" sz="2400" dirty="0">
                <a:latin typeface="微软雅黑" panose="020B0503020204020204" charset="-122"/>
                <a:ea typeface="微软雅黑" panose="020B0503020204020204" charset="-122"/>
                <a:cs typeface="微软雅黑" panose="020B0503020204020204" charset="-122"/>
              </a:rPr>
              <a:t>例1．下列说法中正确的是（   　 ）。</a:t>
            </a:r>
            <a:endParaRPr lang="zh-CN" altLang="en-US" sz="2400" dirty="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A</a:t>
            </a:r>
            <a:r>
              <a:rPr lang="en-GB" altLang="zh-CN" sz="240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物体做的功越多，则功率就越大；</a:t>
            </a: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B</a:t>
            </a:r>
            <a:r>
              <a:rPr lang="en-GB" altLang="zh-CN" sz="2400">
                <a:latin typeface="微软雅黑" panose="020B0503020204020204" charset="-122"/>
                <a:ea typeface="微软雅黑" panose="020B0503020204020204" charset="-122"/>
                <a:cs typeface="微软雅黑" panose="020B0503020204020204" charset="-122"/>
              </a:rPr>
              <a:t>．</a:t>
            </a:r>
            <a:r>
              <a:rPr lang="zh-CN" altLang="en-GB" sz="2400" dirty="0">
                <a:latin typeface="微软雅黑" panose="020B0503020204020204" charset="-122"/>
                <a:ea typeface="微软雅黑" panose="020B0503020204020204" charset="-122"/>
                <a:cs typeface="微软雅黑" panose="020B0503020204020204" charset="-122"/>
              </a:rPr>
              <a:t>物体做功的时间越短，则功率越大；</a:t>
            </a:r>
            <a:endParaRPr lang="zh-CN" altLang="en-US" sz="2400" dirty="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C</a:t>
            </a:r>
            <a:r>
              <a:rPr lang="en-GB" altLang="zh-CN" sz="2400">
                <a:latin typeface="微软雅黑" panose="020B0503020204020204" charset="-122"/>
                <a:ea typeface="微软雅黑" panose="020B0503020204020204" charset="-122"/>
                <a:cs typeface="微软雅黑" panose="020B0503020204020204" charset="-122"/>
              </a:rPr>
              <a:t>．</a:t>
            </a:r>
            <a:r>
              <a:rPr lang="zh-CN" altLang="en-GB" sz="2400" dirty="0">
                <a:latin typeface="微软雅黑" panose="020B0503020204020204" charset="-122"/>
                <a:ea typeface="微软雅黑" panose="020B0503020204020204" charset="-122"/>
                <a:cs typeface="微软雅黑" panose="020B0503020204020204" charset="-122"/>
              </a:rPr>
              <a:t>功率越大，则做功越多；</a:t>
            </a:r>
            <a:endParaRPr lang="zh-CN" altLang="en-US" sz="2400" dirty="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rPr>
              <a:t>D</a:t>
            </a:r>
            <a:r>
              <a:rPr lang="en-GB" altLang="zh-CN" sz="2400">
                <a:latin typeface="微软雅黑" panose="020B0503020204020204" charset="-122"/>
                <a:ea typeface="微软雅黑" panose="020B0503020204020204" charset="-122"/>
                <a:cs typeface="微软雅黑" panose="020B0503020204020204" charset="-122"/>
              </a:rPr>
              <a:t>．</a:t>
            </a:r>
            <a:r>
              <a:rPr lang="zh-CN" altLang="en-GB" sz="2400" dirty="0">
                <a:latin typeface="微软雅黑" panose="020B0503020204020204" charset="-122"/>
                <a:ea typeface="微软雅黑" panose="020B0503020204020204" charset="-122"/>
                <a:cs typeface="微软雅黑" panose="020B0503020204020204" charset="-122"/>
              </a:rPr>
              <a:t>在相同的时间内做的功越多，功率越大</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370070" y="1173202"/>
            <a:ext cx="326369"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D</a:t>
            </a:r>
          </a:p>
        </p:txBody>
      </p:sp>
    </p:spTree>
    <p:extLst>
      <p:ext uri="{BB962C8B-B14F-4D97-AF65-F5344CB8AC3E}">
        <p14:creationId xmlns:p14="http://schemas.microsoft.com/office/powerpoint/2010/main" val="642720204"/>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2000" fill="hold">
                                          <p:stCondLst>
                                            <p:cond delay="0"/>
                                          </p:stCondLst>
                                        </p:cTn>
                                        <p:tgtEl>
                                          <p:spTgt spid="51202"/>
                                        </p:tgtEl>
                                        <p:attrNameLst>
                                          <p:attrName>style.visibility</p:attrName>
                                        </p:attrNameLst>
                                      </p:cBhvr>
                                      <p:to>
                                        <p:strVal val="visible"/>
                                      </p:to>
                                    </p:set>
                                    <p:animEffect transition="in" filter="wipe(up)">
                                      <p:cBhvr>
                                        <p:cTn id="13" dur="2000"/>
                                        <p:tgtEl>
                                          <p:spTgt spid="5120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3"/>
                                        </p:tgtEl>
                                        <p:attrNameLst>
                                          <p:attrName>style.visibility</p:attrName>
                                        </p:attrNameLst>
                                      </p:cBhvr>
                                      <p:to>
                                        <p:strVal val="visible"/>
                                      </p:to>
                                    </p:set>
                                    <p:animEffect transition="in" filter="checkerboard(across)">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1202"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5.</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课堂练习</a:t>
            </a:r>
          </a:p>
        </p:txBody>
      </p:sp>
      <p:sp>
        <p:nvSpPr>
          <p:cNvPr id="3" name="文本框 2"/>
          <p:cNvSpPr txBox="1"/>
          <p:nvPr/>
        </p:nvSpPr>
        <p:spPr>
          <a:xfrm>
            <a:off x="2847340" y="1094904"/>
            <a:ext cx="707884"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快慢</a:t>
            </a:r>
          </a:p>
        </p:txBody>
      </p:sp>
      <p:sp>
        <p:nvSpPr>
          <p:cNvPr id="23554" name="矩形 1"/>
          <p:cNvSpPr/>
          <p:nvPr/>
        </p:nvSpPr>
        <p:spPr>
          <a:xfrm>
            <a:off x="327026" y="903615"/>
            <a:ext cx="8353425" cy="4348422"/>
          </a:xfrm>
          <a:prstGeom prst="rect">
            <a:avLst/>
          </a:prstGeom>
          <a:noFill/>
          <a:ln w="9525">
            <a:noFill/>
          </a:ln>
        </p:spPr>
        <p:txBody>
          <a:bodyPr>
            <a:spAutoFit/>
          </a:bodyPr>
          <a:lstStyle/>
          <a:p>
            <a:pPr eaLnBrk="1" latinLnBrk="0" hangingPunct="1">
              <a:lnSpc>
                <a:spcPct val="150000"/>
              </a:lnSpc>
              <a:spcBef>
                <a:spcPts val="0"/>
              </a:spcBef>
              <a:buClr>
                <a:srgbClr val="0066CC"/>
              </a:buClr>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功率表示做功的</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_____</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，功率越大表示做功越</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____</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。功率的大小有</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____</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和</a:t>
            </a:r>
            <a:r>
              <a:rPr lang="en-US" altLang="zh-CN" sz="2400" u="sng">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共同决定。</a:t>
            </a:r>
          </a:p>
          <a:p>
            <a:pPr algn="just">
              <a:lnSpc>
                <a:spcPct val="170000"/>
              </a:lnSpc>
            </a:pPr>
            <a:r>
              <a:rPr lang="en-US" sz="240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使用机械做功时，下面说法正确的是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功率大的机器一定比功率小的机器做功多；</a:t>
            </a: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B.</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功率大的机器一定比功率小的机器做功时间少；</a:t>
            </a: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C.</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功率小的机器一定比功率大的机器做功慢；</a:t>
            </a:r>
          </a:p>
          <a:p>
            <a:pPr algn="just">
              <a:lnSpc>
                <a:spcPct val="17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D.</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以上说法都不对</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629400" y="1001328"/>
            <a:ext cx="400108"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快</a:t>
            </a:r>
          </a:p>
        </p:txBody>
      </p:sp>
      <p:sp>
        <p:nvSpPr>
          <p:cNvPr id="7" name="文本框 6"/>
          <p:cNvSpPr txBox="1"/>
          <p:nvPr/>
        </p:nvSpPr>
        <p:spPr>
          <a:xfrm>
            <a:off x="1401445" y="1555146"/>
            <a:ext cx="400108"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功</a:t>
            </a:r>
          </a:p>
        </p:txBody>
      </p:sp>
      <p:sp>
        <p:nvSpPr>
          <p:cNvPr id="9" name="文本框 8"/>
          <p:cNvSpPr txBox="1"/>
          <p:nvPr/>
        </p:nvSpPr>
        <p:spPr>
          <a:xfrm>
            <a:off x="2318385" y="1555146"/>
            <a:ext cx="707884"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时间</a:t>
            </a:r>
          </a:p>
        </p:txBody>
      </p:sp>
      <p:sp>
        <p:nvSpPr>
          <p:cNvPr id="10" name="文本框 9"/>
          <p:cNvSpPr txBox="1"/>
          <p:nvPr/>
        </p:nvSpPr>
        <p:spPr>
          <a:xfrm>
            <a:off x="5697220" y="2229275"/>
            <a:ext cx="393700" cy="46024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C</a:t>
            </a:r>
          </a:p>
        </p:txBody>
      </p:sp>
    </p:spTree>
    <p:extLst>
      <p:ext uri="{BB962C8B-B14F-4D97-AF65-F5344CB8AC3E}">
        <p14:creationId xmlns:p14="http://schemas.microsoft.com/office/powerpoint/2010/main" val="1964789201"/>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3554"/>
                                        </p:tgtEl>
                                        <p:attrNameLst>
                                          <p:attrName>style.visibility</p:attrName>
                                        </p:attrNameLst>
                                      </p:cBhvr>
                                      <p:to>
                                        <p:strVal val="visible"/>
                                      </p:to>
                                    </p:set>
                                    <p:animEffect transition="in" filter="checkerboard(across)">
                                      <p:cBhvr>
                                        <p:cTn id="13" dur="1000"/>
                                        <p:tgtEl>
                                          <p:spTgt spid="2355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3"/>
                                        </p:tgtEl>
                                        <p:attrNameLst>
                                          <p:attrName>style.visibility</p:attrName>
                                        </p:attrNameLst>
                                      </p:cBhvr>
                                      <p:to>
                                        <p:strVal val="visible"/>
                                      </p:to>
                                    </p:set>
                                    <p:animEffect transition="in" filter="checkerboard(across)">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6"/>
                                        </p:tgtEl>
                                        <p:attrNameLst>
                                          <p:attrName>style.visibility</p:attrName>
                                        </p:attrNameLst>
                                      </p:cBhvr>
                                      <p:to>
                                        <p:strVal val="visible"/>
                                      </p:to>
                                    </p:set>
                                    <p:animEffect transition="in" filter="checkerboard(across)">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7"/>
                                        </p:tgtEl>
                                        <p:attrNameLst>
                                          <p:attrName>style.visibility</p:attrName>
                                        </p:attrNameLst>
                                      </p:cBhvr>
                                      <p:to>
                                        <p:strVal val="visible"/>
                                      </p:to>
                                    </p:set>
                                    <p:animEffect transition="in" filter="checkerboard(across)">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000" fill="hold">
                                          <p:stCondLst>
                                            <p:cond delay="0"/>
                                          </p:stCondLst>
                                        </p:cTn>
                                        <p:tgtEl>
                                          <p:spTgt spid="9"/>
                                        </p:tgtEl>
                                        <p:attrNameLst>
                                          <p:attrName>style.visibility</p:attrName>
                                        </p:attrNameLst>
                                      </p:cBhvr>
                                      <p:to>
                                        <p:strVal val="visible"/>
                                      </p:to>
                                    </p:set>
                                    <p:animEffect transition="in" filter="checkerboard(across)">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10"/>
                                        </p:tgtEl>
                                        <p:attrNameLst>
                                          <p:attrName>style.visibility</p:attrName>
                                        </p:attrNameLst>
                                      </p:cBhvr>
                                      <p:to>
                                        <p:strVal val="visible"/>
                                      </p:to>
                                    </p:set>
                                    <p:animEffect transition="in" filter="checkerboard(across)">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P spid="23554" grpId="0"/>
      <p:bldP spid="6" grpId="0" bldLvl="0" animBg="1"/>
      <p:bldP spid="7" grpId="0" bldLvl="0" animBg="1"/>
      <p:bldP spid="9" grpId="0" bldLvl="0" animBg="1"/>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5.</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课堂练习</a:t>
            </a:r>
          </a:p>
        </p:txBody>
      </p:sp>
      <p:sp>
        <p:nvSpPr>
          <p:cNvPr id="25603" name="Text Box 2"/>
          <p:cNvSpPr/>
          <p:nvPr/>
        </p:nvSpPr>
        <p:spPr>
          <a:xfrm>
            <a:off x="326709" y="1001328"/>
            <a:ext cx="8675687" cy="2312665"/>
          </a:xfrm>
          <a:prstGeom prst="rect">
            <a:avLst/>
          </a:prstGeom>
          <a:noFill/>
          <a:ln w="9525">
            <a:noFill/>
          </a:ln>
        </p:spPr>
        <p:txBody>
          <a:bodyPr>
            <a:spAutoFit/>
          </a:bodyPr>
          <a:lstStyle/>
          <a:p>
            <a:pPr eaLnBrk="1" latinLnBrk="0" hangingPunct="1">
              <a:lnSpc>
                <a:spcPct val="150000"/>
              </a:lnSpc>
              <a:spcBef>
                <a:spcPts val="0"/>
              </a:spcBef>
            </a:pPr>
            <a:r>
              <a:rPr 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4.</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小刚在体育中考“跳绳”项目中，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1min</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跳了</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120</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次，每次跳起的高度为</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4cm</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，小刚的质量是</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50kg</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g</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取</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10N/Kg</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p>
          <a:p>
            <a:pPr eaLnBrk="1" latinLnBrk="0" hangingPunct="1">
              <a:lnSpc>
                <a:spcPct val="150000"/>
              </a:lnSpc>
              <a:spcBef>
                <a:spcPts val="0"/>
              </a:spcBef>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求：（</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）小刚跳一次做的功；</a:t>
            </a:r>
          </a:p>
          <a:p>
            <a:pPr eaLnBrk="1" latinLnBrk="0" hangingPunct="1">
              <a:lnSpc>
                <a:spcPct val="150000"/>
              </a:lnSpc>
              <a:spcBef>
                <a:spcPts val="0"/>
              </a:spcBef>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2</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）小刚跳绳时的平均功率。 </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15363" name="Text Box 3"/>
          <p:cNvSpPr/>
          <p:nvPr/>
        </p:nvSpPr>
        <p:spPr>
          <a:xfrm>
            <a:off x="327026" y="3222326"/>
            <a:ext cx="5478145" cy="399767"/>
          </a:xfrm>
          <a:prstGeom prst="rect">
            <a:avLst/>
          </a:prstGeom>
          <a:noFill/>
          <a:ln w="9525">
            <a:noFill/>
          </a:ln>
        </p:spPr>
        <p:txBody>
          <a:bodyPr wrap="square">
            <a:spAutoFit/>
          </a:bodyPr>
          <a:lstStyle/>
          <a:p>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解：（１）</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G</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mg</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=50kg×10</a:t>
            </a:r>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Ｎ</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/kg=500</a:t>
            </a:r>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Ｎ；</a:t>
            </a:r>
          </a:p>
        </p:txBody>
      </p:sp>
      <p:pic>
        <p:nvPicPr>
          <p:cNvPr id="15364" name="Picture 4"/>
          <p:cNvPicPr preferRelativeResize="0">
            <a:picLocks noGrp="1" noChangeAspect="1"/>
          </p:cNvPicPr>
          <p:nvPr>
            <p:ph sz="half" idx="4294967295"/>
          </p:nvPr>
        </p:nvPicPr>
        <p:blipFill>
          <a:blip r:embed="rId3" cstate="print"/>
          <a:srcRect/>
          <a:stretch>
            <a:fillRect/>
          </a:stretch>
        </p:blipFill>
        <p:spPr>
          <a:xfrm>
            <a:off x="951865" y="3694026"/>
            <a:ext cx="4777740" cy="370485"/>
          </a:xfrm>
          <a:noFill/>
        </p:spPr>
      </p:pic>
      <p:sp>
        <p:nvSpPr>
          <p:cNvPr id="15365" name="Text Box 5"/>
          <p:cNvSpPr/>
          <p:nvPr/>
        </p:nvSpPr>
        <p:spPr>
          <a:xfrm>
            <a:off x="897891" y="4110344"/>
            <a:ext cx="4149725" cy="399767"/>
          </a:xfrm>
          <a:prstGeom prst="rect">
            <a:avLst/>
          </a:prstGeom>
          <a:noFill/>
          <a:ln w="9525">
            <a:noFill/>
          </a:ln>
        </p:spPr>
        <p:txBody>
          <a:bodyPr wrap="square">
            <a:spAutoFit/>
          </a:bodyPr>
          <a:lstStyle/>
          <a:p>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（２）每一次跳起的时间为</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0.5s</a:t>
            </a:r>
            <a:r>
              <a:rPr lang="zh-CN" altLang="en-US" sz="200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a:t>
            </a:r>
            <a:endPar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endParaRPr>
          </a:p>
        </p:txBody>
      </p:sp>
      <p:pic>
        <p:nvPicPr>
          <p:cNvPr id="15366" name="Object 2"/>
          <p:cNvPicPr preferRelativeResize="0">
            <a:picLocks noGrp="1" noChangeAspect="1"/>
          </p:cNvPicPr>
          <p:nvPr/>
        </p:nvPicPr>
        <p:blipFill>
          <a:blip r:embed="rId4" cstate="print"/>
          <a:srcRect/>
          <a:stretch>
            <a:fillRect/>
          </a:stretch>
        </p:blipFill>
        <p:spPr>
          <a:xfrm>
            <a:off x="1094105" y="4510111"/>
            <a:ext cx="1955800" cy="599651"/>
          </a:xfrm>
          <a:prstGeom prst="rect">
            <a:avLst/>
          </a:prstGeom>
          <a:noFill/>
          <a:ln w="9525">
            <a:noFill/>
          </a:ln>
        </p:spPr>
      </p:pic>
    </p:spTree>
    <p:extLst>
      <p:ext uri="{BB962C8B-B14F-4D97-AF65-F5344CB8AC3E}">
        <p14:creationId xmlns:p14="http://schemas.microsoft.com/office/powerpoint/2010/main" val="2926706677"/>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Effect filter="blinds(horizontal)">
                                      <p:cBhvr>
                                        <p:cTn id="13" dur="500"/>
                                        <p:tgtEl>
                                          <p:spTgt spid="1536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5364"/>
                                        </p:tgtEl>
                                        <p:attrNameLst>
                                          <p:attrName>style.visibility</p:attrName>
                                        </p:attrNameLst>
                                      </p:cBhvr>
                                      <p:to>
                                        <p:strVal val="visible"/>
                                      </p:to>
                                    </p:set>
                                    <p:animEffect filter="blinds(horizontal)">
                                      <p:cBhvr>
                                        <p:cTn id="18" dur="500"/>
                                        <p:tgtEl>
                                          <p:spTgt spid="1536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365"/>
                                        </p:tgtEl>
                                        <p:attrNameLst>
                                          <p:attrName>style.visibility</p:attrName>
                                        </p:attrNameLst>
                                      </p:cBhvr>
                                      <p:to>
                                        <p:strVal val="visible"/>
                                      </p:to>
                                    </p:set>
                                    <p:animEffect filter="blinds(horizontal)">
                                      <p:cBhvr>
                                        <p:cTn id="23" dur="500"/>
                                        <p:tgtEl>
                                          <p:spTgt spid="1536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5366"/>
                                        </p:tgtEl>
                                        <p:attrNameLst>
                                          <p:attrName>style.visibility</p:attrName>
                                        </p:attrNameLst>
                                      </p:cBhvr>
                                      <p:to>
                                        <p:strVal val="visible"/>
                                      </p:to>
                                    </p:set>
                                    <p:anim calcmode="lin" valueType="num">
                                      <p:cBhvr>
                                        <p:cTn id="28" dur="500" fill="hold"/>
                                        <p:tgtEl>
                                          <p:spTgt spid="15366"/>
                                        </p:tgtEl>
                                        <p:attrNameLst>
                                          <p:attrName>ppt_x</p:attrName>
                                        </p:attrNameLst>
                                      </p:cBhvr>
                                      <p:tavLst>
                                        <p:tav tm="0">
                                          <p:val>
                                            <p:strVal val="#ppt_x"/>
                                          </p:val>
                                        </p:tav>
                                        <p:tav tm="100000">
                                          <p:val>
                                            <p:strVal val="#ppt_x"/>
                                          </p:val>
                                        </p:tav>
                                      </p:tavLst>
                                    </p:anim>
                                    <p:anim calcmode="lin" valueType="num">
                                      <p:cBhvr>
                                        <p:cTn id="29"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5363" grpId="0" bldLvl="0"/>
      <p:bldP spid="15365"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5.</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课堂练习</a:t>
            </a:r>
          </a:p>
        </p:txBody>
      </p:sp>
      <p:sp>
        <p:nvSpPr>
          <p:cNvPr id="25603" name="Text Box 2"/>
          <p:cNvSpPr/>
          <p:nvPr/>
        </p:nvSpPr>
        <p:spPr>
          <a:xfrm>
            <a:off x="326709" y="1001328"/>
            <a:ext cx="8675687" cy="1757575"/>
          </a:xfrm>
          <a:prstGeom prst="rect">
            <a:avLst/>
          </a:prstGeom>
          <a:noFill/>
          <a:ln w="9525">
            <a:noFill/>
          </a:ln>
        </p:spPr>
        <p:txBody>
          <a:bodyPr>
            <a:spAutoFit/>
          </a:bodyPr>
          <a:lstStyle/>
          <a:p>
            <a:pPr lvl="0" eaLnBrk="1" latinLnBrk="0" hangingPunct="1">
              <a:lnSpc>
                <a:spcPct val="150000"/>
              </a:lnSpc>
              <a:buFont typeface="Wingdings" panose="05000000000000000000" pitchFamily="2" charset="2"/>
              <a:buNone/>
            </a:pPr>
            <a:r>
              <a:rPr lang="en-US" sz="2400" dirty="0">
                <a:solidFill>
                  <a:srgbClr val="000000"/>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5.</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汽车的牵引力是</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1000N</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，以</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40m/s</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的速度匀速行使</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100s</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a:t>
            </a:r>
          </a:p>
          <a:p>
            <a:pPr lvl="0" eaLnBrk="1" latinLnBrk="0" hangingPunct="1">
              <a:lnSpc>
                <a:spcPct val="150000"/>
              </a:lnSpc>
              <a:buFont typeface="Wingdings" panose="05000000000000000000" pitchFamily="2" charset="2"/>
              <a:buNone/>
            </a:pP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求：（</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）汽车的在</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100s</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内所做的功？</a:t>
            </a:r>
          </a:p>
          <a:p>
            <a:pPr lvl="0" eaLnBrk="1" latinLnBrk="0" hangingPunct="1">
              <a:lnSpc>
                <a:spcPct val="150000"/>
              </a:lnSpc>
              <a:buFont typeface="Wingdings" panose="05000000000000000000" pitchFamily="2" charset="2"/>
              <a:buNone/>
            </a:pP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2400">
                <a:latin typeface="微软雅黑" panose="020B0503020204020204" charset="-122"/>
                <a:ea typeface="微软雅黑" panose="020B0503020204020204" charset="-122"/>
                <a:cs typeface="微软雅黑" panose="020B0503020204020204" charset="-122"/>
                <a:sym typeface="宋体" panose="02010600030101010101" pitchFamily="2" charset="-122"/>
              </a:rPr>
              <a:t>2</a:t>
            </a:r>
            <a:r>
              <a:rPr lang="zh-CN" altLang="en-US" sz="2400" dirty="0">
                <a:latin typeface="微软雅黑" panose="020B0503020204020204" charset="-122"/>
                <a:ea typeface="微软雅黑" panose="020B0503020204020204" charset="-122"/>
                <a:cs typeface="微软雅黑" panose="020B0503020204020204" charset="-122"/>
                <a:sym typeface="宋体" panose="02010600030101010101" pitchFamily="2" charset="-122"/>
              </a:rPr>
              <a:t>）汽车的功率是多少？</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16387" name="Text Box 3"/>
          <p:cNvSpPr/>
          <p:nvPr/>
        </p:nvSpPr>
        <p:spPr>
          <a:xfrm>
            <a:off x="327026" y="2860117"/>
            <a:ext cx="5163185" cy="399767"/>
          </a:xfrm>
          <a:prstGeom prst="rect">
            <a:avLst/>
          </a:prstGeom>
          <a:noFill/>
          <a:ln w="9525">
            <a:noFill/>
          </a:ln>
        </p:spPr>
        <p:txBody>
          <a:bodyPr wrap="square">
            <a:spAutoFit/>
          </a:bodyPr>
          <a:lstStyle/>
          <a:p>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解：（</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1</a:t>
            </a:r>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a:t>
            </a:r>
            <a:r>
              <a:rPr lang="en-US" altLang="zh-CN" sz="2000" i="1">
                <a:solidFill>
                  <a:srgbClr val="0039AC"/>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s</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a:t>
            </a:r>
            <a:r>
              <a:rPr lang="en-US" altLang="zh-CN" sz="2000" i="1" err="1">
                <a:solidFill>
                  <a:srgbClr val="0039AC"/>
                </a:solidFill>
                <a:latin typeface="微软雅黑" panose="020B0503020204020204" charset="-122"/>
                <a:ea typeface="微软雅黑" panose="020B0503020204020204" charset="-122"/>
                <a:cs typeface="微软雅黑" panose="020B0503020204020204" charset="-122"/>
                <a:sym typeface="Times New Roman" panose="02020603050405020304" pitchFamily="18" charset="0"/>
              </a:rPr>
              <a:t>vt</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 = </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40m/s×100s=4000m</a:t>
            </a:r>
            <a:r>
              <a:rPr lang="zh-CN" altLang="en-US" sz="200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endPar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pic>
        <p:nvPicPr>
          <p:cNvPr id="16388" name="Object 2"/>
          <p:cNvPicPr preferRelativeResize="0">
            <a:picLocks noGrp="1" noChangeAspect="1"/>
          </p:cNvPicPr>
          <p:nvPr>
            <p:ph sz="half" idx="4294967295"/>
          </p:nvPr>
        </p:nvPicPr>
        <p:blipFill>
          <a:blip r:embed="rId3" cstate="print"/>
          <a:srcRect/>
          <a:stretch>
            <a:fillRect/>
          </a:stretch>
        </p:blipFill>
        <p:spPr>
          <a:xfrm>
            <a:off x="404496" y="3368102"/>
            <a:ext cx="4408805" cy="374941"/>
          </a:xfrm>
        </p:spPr>
      </p:pic>
      <p:sp>
        <p:nvSpPr>
          <p:cNvPr id="3" name="Text Box 3"/>
          <p:cNvSpPr/>
          <p:nvPr/>
        </p:nvSpPr>
        <p:spPr>
          <a:xfrm>
            <a:off x="327026" y="3862081"/>
            <a:ext cx="876935" cy="399767"/>
          </a:xfrm>
          <a:prstGeom prst="rect">
            <a:avLst/>
          </a:prstGeom>
          <a:noFill/>
          <a:ln w="9525">
            <a:noFill/>
          </a:ln>
        </p:spPr>
        <p:txBody>
          <a:bodyPr wrap="square">
            <a:spAutoFit/>
          </a:bodyPr>
          <a:lstStyle/>
          <a:p>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a:t>
            </a:r>
            <a:r>
              <a:rPr lang="en-US" altLang="zh-CN" sz="200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2</a:t>
            </a:r>
            <a:r>
              <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Arial Narrow" panose="020B0606020202030204" pitchFamily="34" charset="0"/>
              </a:rPr>
              <a:t>）</a:t>
            </a:r>
            <a:endParaRPr lang="zh-CN" altLang="en-US" sz="2000" dirty="0">
              <a:solidFill>
                <a:srgbClr val="0039AC"/>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pic>
        <p:nvPicPr>
          <p:cNvPr id="16390" name="Picture 6"/>
          <p:cNvPicPr>
            <a:picLocks noChangeAspect="1"/>
          </p:cNvPicPr>
          <p:nvPr/>
        </p:nvPicPr>
        <p:blipFill>
          <a:blip r:embed="rId4" cstate="print"/>
          <a:stretch>
            <a:fillRect/>
          </a:stretch>
        </p:blipFill>
        <p:spPr>
          <a:xfrm>
            <a:off x="1094105" y="3743042"/>
            <a:ext cx="2905760" cy="644211"/>
          </a:xfrm>
          <a:prstGeom prst="rect">
            <a:avLst/>
          </a:prstGeom>
          <a:noFill/>
          <a:ln w="9525">
            <a:noFill/>
          </a:ln>
        </p:spPr>
      </p:pic>
    </p:spTree>
    <p:extLst>
      <p:ext uri="{BB962C8B-B14F-4D97-AF65-F5344CB8AC3E}">
        <p14:creationId xmlns:p14="http://schemas.microsoft.com/office/powerpoint/2010/main" val="278712494"/>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25603"/>
                                        </p:tgtEl>
                                        <p:attrNameLst>
                                          <p:attrName>style.visibility</p:attrName>
                                        </p:attrNameLst>
                                      </p:cBhvr>
                                      <p:to>
                                        <p:strVal val="visible"/>
                                      </p:to>
                                    </p:set>
                                    <p:animEffect transition="in" filter="checkerboard(across)">
                                      <p:cBhvr>
                                        <p:cTn id="13" dur="1000"/>
                                        <p:tgtEl>
                                          <p:spTgt spid="2560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6387"/>
                                        </p:tgtEl>
                                        <p:attrNameLst>
                                          <p:attrName>style.visibility</p:attrName>
                                        </p:attrNameLst>
                                      </p:cBhvr>
                                      <p:to>
                                        <p:strVal val="visible"/>
                                      </p:to>
                                    </p:set>
                                    <p:animEffect filter="blinds(horizontal)">
                                      <p:cBhvr>
                                        <p:cTn id="18" dur="500"/>
                                        <p:tgtEl>
                                          <p:spTgt spid="1638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638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par>
                                <p:cTn id="28" presetID="5" presetClass="entr" presetSubtype="10" fill="hold" nodeType="withEffect">
                                  <p:stCondLst>
                                    <p:cond delay="0"/>
                                  </p:stCondLst>
                                  <p:childTnLst>
                                    <p:set>
                                      <p:cBhvr>
                                        <p:cTn id="29" dur="1000" fill="hold">
                                          <p:stCondLst>
                                            <p:cond delay="0"/>
                                          </p:stCondLst>
                                        </p:cTn>
                                        <p:tgtEl>
                                          <p:spTgt spid="16390"/>
                                        </p:tgtEl>
                                        <p:attrNameLst>
                                          <p:attrName>style.visibility</p:attrName>
                                        </p:attrNameLst>
                                      </p:cBhvr>
                                      <p:to>
                                        <p:strVal val="visible"/>
                                      </p:to>
                                    </p:set>
                                    <p:animEffect transition="in" filter="checkerboard(across)">
                                      <p:cBhvr>
                                        <p:cTn id="30" dur="1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5603" grpId="0"/>
      <p:bldP spid="16387" grpId="0" bldLvl="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6474266"/>
      </p:ext>
    </p:extLst>
  </p:cSld>
  <p:clrMapOvr>
    <a:masterClrMapping/>
  </p:clrMapOvr>
  <p:transition spd="slow" advTm="2000">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0"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4</a:t>
            </a:r>
            <a:endParaRPr lang="zh-CN"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endParaRPr>
          </a:p>
        </p:txBody>
      </p:sp>
      <p:sp>
        <p:nvSpPr>
          <p:cNvPr id="2" name="文本框 1"/>
          <p:cNvSpPr txBox="1"/>
          <p:nvPr/>
        </p:nvSpPr>
        <p:spPr>
          <a:xfrm>
            <a:off x="1203326" y="342158"/>
            <a:ext cx="1514475" cy="5203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7653" name="图片 2"/>
          <p:cNvPicPr>
            <a:picLocks noChangeAspect="1"/>
          </p:cNvPicPr>
          <p:nvPr/>
        </p:nvPicPr>
        <p:blipFill>
          <a:blip r:embed="rId3" cstate="print"/>
          <a:srcRect/>
          <a:stretch>
            <a:fillRect/>
          </a:stretch>
        </p:blipFill>
        <p:spPr bwMode="auto">
          <a:xfrm>
            <a:off x="8301038" y="4702675"/>
            <a:ext cx="736600" cy="359663"/>
          </a:xfrm>
          <a:prstGeom prst="rect">
            <a:avLst/>
          </a:prstGeom>
          <a:noFill/>
          <a:ln w="9525">
            <a:noFill/>
            <a:miter lim="800000"/>
            <a:headEnd/>
            <a:tailEnd/>
          </a:ln>
        </p:spPr>
      </p:pic>
      <p:sp>
        <p:nvSpPr>
          <p:cNvPr id="11" name="矩形: 圆角 2"/>
          <p:cNvSpPr/>
          <p:nvPr/>
        </p:nvSpPr>
        <p:spPr>
          <a:xfrm>
            <a:off x="327026" y="1138816"/>
            <a:ext cx="1293813" cy="407747"/>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变式训练</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Text Box 7"/>
          <p:cNvSpPr txBox="1"/>
          <p:nvPr/>
        </p:nvSpPr>
        <p:spPr>
          <a:xfrm>
            <a:off x="2717800" y="432869"/>
            <a:ext cx="1667510" cy="399767"/>
          </a:xfrm>
          <a:prstGeom prst="rect">
            <a:avLst/>
          </a:prstGeom>
          <a:noFill/>
          <a:ln w="9525">
            <a:noFill/>
          </a:ln>
        </p:spPr>
        <p:txBody>
          <a:bodyPr wrap="square" anchor="t">
            <a:spAutoFit/>
          </a:bodyPr>
          <a:lstStyle/>
          <a:p>
            <a:pPr eaLnBrk="0" hangingPunct="0">
              <a:spcBef>
                <a:spcPct val="50000"/>
              </a:spcBef>
            </a:pPr>
            <a:r>
              <a:rPr lang="zh-CN" altLang="en-US" sz="2000" b="1" dirty="0">
                <a:latin typeface="微软雅黑" panose="020B0503020204020204" charset="-122"/>
                <a:ea typeface="微软雅黑" panose="020B0503020204020204" charset="-122"/>
              </a:rPr>
              <a:t>考点一：功</a:t>
            </a:r>
            <a:endParaRPr lang="en-US" altLang="zh-CN" sz="2000" b="1" dirty="0">
              <a:latin typeface="微软雅黑" panose="020B0503020204020204" charset="-122"/>
              <a:ea typeface="微软雅黑" panose="020B0503020204020204" charset="-122"/>
            </a:endParaRPr>
          </a:p>
        </p:txBody>
      </p:sp>
      <p:sp>
        <p:nvSpPr>
          <p:cNvPr id="9" name="文本框 8"/>
          <p:cNvSpPr txBox="1"/>
          <p:nvPr/>
        </p:nvSpPr>
        <p:spPr>
          <a:xfrm>
            <a:off x="1621155" y="2930140"/>
            <a:ext cx="24892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D</a:t>
            </a:r>
          </a:p>
        </p:txBody>
      </p:sp>
      <p:sp>
        <p:nvSpPr>
          <p:cNvPr id="100" name="文本框 99"/>
          <p:cNvSpPr txBox="1"/>
          <p:nvPr/>
        </p:nvSpPr>
        <p:spPr>
          <a:xfrm>
            <a:off x="327025" y="1626442"/>
            <a:ext cx="8613140" cy="2123658"/>
          </a:xfrm>
          <a:prstGeom prst="rect">
            <a:avLst/>
          </a:prstGeom>
          <a:noFill/>
          <a:ln w="9525">
            <a:no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rPr>
              <a:t>（2019·邵阳）</a:t>
            </a:r>
            <a:r>
              <a:rPr lang="zh-CN" sz="2400" b="0">
                <a:latin typeface="微软雅黑" panose="020B0503020204020204" charset="-122"/>
                <a:ea typeface="微软雅黑" panose="020B0503020204020204" charset="-122"/>
                <a:cs typeface="微软雅黑" panose="020B0503020204020204" charset="-122"/>
              </a:rPr>
              <a:t>一物体在水平拉力F的作用下，沿力的方向以0.2m/s的速度匀速运动了4s，拉力F大小为5N，4s内拉力F做的功为（  ）。</a:t>
            </a:r>
          </a:p>
          <a:p>
            <a:r>
              <a:rPr lang="zh-CN" sz="2400" b="0">
                <a:latin typeface="微软雅黑" panose="020B0503020204020204" charset="-122"/>
                <a:ea typeface="微软雅黑" panose="020B0503020204020204" charset="-122"/>
                <a:cs typeface="微软雅黑" panose="020B0503020204020204" charset="-122"/>
              </a:rPr>
              <a:t>A．1J     B．3J    C．2J    D．4J</a:t>
            </a: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250995520"/>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00"/>
                                        </p:tgtEl>
                                        <p:attrNameLst>
                                          <p:attrName>style.visibility</p:attrName>
                                        </p:attrNameLst>
                                      </p:cBhvr>
                                      <p:to>
                                        <p:strVal val="visible"/>
                                      </p:to>
                                    </p:set>
                                    <p:animEffect transition="in" filter="checkerboard(across)">
                                      <p:cBhvr>
                                        <p:cTn id="17" dur="10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checkerboard(across)">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 grpId="0"/>
      <p:bldP spid="9" grpId="0" bldLvl="0" animBg="1"/>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8"/>
            <a:ext cx="809625" cy="585646"/>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1</a:t>
            </a:r>
          </a:p>
        </p:txBody>
      </p:sp>
      <p:sp>
        <p:nvSpPr>
          <p:cNvPr id="2" name="文本框 1"/>
          <p:cNvSpPr txBox="1"/>
          <p:nvPr/>
        </p:nvSpPr>
        <p:spPr>
          <a:xfrm>
            <a:off x="1203326" y="342158"/>
            <a:ext cx="1528763" cy="525172"/>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3308985" y="375577"/>
            <a:ext cx="1437640"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观察与思考</a:t>
            </a:r>
          </a:p>
        </p:txBody>
      </p:sp>
      <p:sp>
        <p:nvSpPr>
          <p:cNvPr id="11" name="AutoShape 12"/>
          <p:cNvSpPr>
            <a:spLocks noChangeArrowheads="1"/>
          </p:cNvSpPr>
          <p:nvPr/>
        </p:nvSpPr>
        <p:spPr bwMode="auto">
          <a:xfrm>
            <a:off x="284480" y="1169383"/>
            <a:ext cx="1803400"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观察现象</a:t>
            </a:r>
          </a:p>
        </p:txBody>
      </p:sp>
      <p:sp>
        <p:nvSpPr>
          <p:cNvPr id="18" name="文本框 17"/>
          <p:cNvSpPr txBox="1"/>
          <p:nvPr/>
        </p:nvSpPr>
        <p:spPr>
          <a:xfrm>
            <a:off x="2087880" y="981594"/>
            <a:ext cx="6871970" cy="6454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下面几幅图片，在物体运动上有哪些特点？</a:t>
            </a:r>
          </a:p>
        </p:txBody>
      </p:sp>
      <p:pic>
        <p:nvPicPr>
          <p:cNvPr id="3" name="图片 2" descr="]Q~N[]~@[[U}5_FXW}[7ILV"/>
          <p:cNvPicPr>
            <a:picLocks noChangeAspect="1"/>
          </p:cNvPicPr>
          <p:nvPr/>
        </p:nvPicPr>
        <p:blipFill>
          <a:blip r:embed="rId3" cstate="print"/>
          <a:stretch>
            <a:fillRect/>
          </a:stretch>
        </p:blipFill>
        <p:spPr>
          <a:xfrm>
            <a:off x="284480" y="1627078"/>
            <a:ext cx="2743200" cy="1661452"/>
          </a:xfrm>
          <a:prstGeom prst="rect">
            <a:avLst/>
          </a:prstGeom>
        </p:spPr>
      </p:pic>
      <p:pic>
        <p:nvPicPr>
          <p:cNvPr id="6" name="图片 5" descr="M2HO%7HDOHN~Q$867_XIV[J"/>
          <p:cNvPicPr>
            <a:picLocks noChangeAspect="1"/>
          </p:cNvPicPr>
          <p:nvPr/>
        </p:nvPicPr>
        <p:blipFill>
          <a:blip r:embed="rId4" cstate="print"/>
          <a:stretch>
            <a:fillRect/>
          </a:stretch>
        </p:blipFill>
        <p:spPr>
          <a:xfrm>
            <a:off x="3168016" y="1598432"/>
            <a:ext cx="2714625" cy="1690098"/>
          </a:xfrm>
          <a:prstGeom prst="rect">
            <a:avLst/>
          </a:prstGeom>
        </p:spPr>
      </p:pic>
      <p:pic>
        <p:nvPicPr>
          <p:cNvPr id="7" name="图片 6"/>
          <p:cNvPicPr>
            <a:picLocks noChangeAspect="1"/>
          </p:cNvPicPr>
          <p:nvPr/>
        </p:nvPicPr>
        <p:blipFill>
          <a:blip r:embed="rId5" cstate="print"/>
          <a:stretch>
            <a:fillRect/>
          </a:stretch>
        </p:blipFill>
        <p:spPr>
          <a:xfrm>
            <a:off x="6109336" y="1626441"/>
            <a:ext cx="2550795" cy="1662089"/>
          </a:xfrm>
          <a:prstGeom prst="rect">
            <a:avLst/>
          </a:prstGeom>
        </p:spPr>
      </p:pic>
      <p:sp>
        <p:nvSpPr>
          <p:cNvPr id="9" name="文本框 8"/>
          <p:cNvSpPr txBox="1"/>
          <p:nvPr/>
        </p:nvSpPr>
        <p:spPr>
          <a:xfrm>
            <a:off x="356235" y="3288530"/>
            <a:ext cx="2400655"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小聪用力把箱子拉走了</a:t>
            </a:r>
          </a:p>
        </p:txBody>
      </p:sp>
      <p:sp>
        <p:nvSpPr>
          <p:cNvPr id="10" name="文本框 9"/>
          <p:cNvSpPr txBox="1"/>
          <p:nvPr/>
        </p:nvSpPr>
        <p:spPr>
          <a:xfrm>
            <a:off x="3222625" y="3288530"/>
            <a:ext cx="2631488"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小明用力推箱子没有推动</a:t>
            </a:r>
          </a:p>
        </p:txBody>
      </p:sp>
      <p:sp>
        <p:nvSpPr>
          <p:cNvPr id="12" name="文本框 11"/>
          <p:cNvSpPr txBox="1"/>
          <p:nvPr/>
        </p:nvSpPr>
        <p:spPr>
          <a:xfrm>
            <a:off x="6310630" y="3288530"/>
            <a:ext cx="216982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举重运动员举重过程</a:t>
            </a:r>
          </a:p>
        </p:txBody>
      </p:sp>
      <p:sp>
        <p:nvSpPr>
          <p:cNvPr id="13" name="文本框 12"/>
          <p:cNvSpPr txBox="1"/>
          <p:nvPr/>
        </p:nvSpPr>
        <p:spPr>
          <a:xfrm>
            <a:off x="284481" y="3580717"/>
            <a:ext cx="8674735" cy="147875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小聪把箱子拉走了，拉力对箱子做了</a:t>
            </a:r>
            <a:r>
              <a:rPr kumimoji="0" lang="en-US" altLang="zh-CN"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功</a:t>
            </a:r>
            <a:r>
              <a:rPr kumimoji="0" lang="en-US" altLang="zh-CN"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；小明推箱子没动，推力没对箱子做</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lang="zh-CN" altLang="en-US" sz="2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功</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；把杠铃放在胸前没动，人没对杠铃做</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lang="zh-CN" altLang="en-US" sz="2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功</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；把杠铃举起过程，人对杠铃做了</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lang="zh-CN" altLang="en-US" sz="2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功</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；杠铃在头顶静止，人没对杠铃做</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lang="zh-CN" altLang="en-US" sz="2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功</a:t>
            </a:r>
            <a:r>
              <a:rPr lang="en-US" altLang="zh-CN"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a:t>
            </a:r>
          </a:p>
        </p:txBody>
      </p:sp>
    </p:spTree>
    <p:extLst>
      <p:ext uri="{BB962C8B-B14F-4D97-AF65-F5344CB8AC3E}">
        <p14:creationId xmlns:p14="http://schemas.microsoft.com/office/powerpoint/2010/main" val="56973"/>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0-#ppt_w/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18"/>
                                        </p:tgtEl>
                                        <p:attrNameLst>
                                          <p:attrName>style.visibility</p:attrName>
                                        </p:attrNameLst>
                                      </p:cBhvr>
                                      <p:to>
                                        <p:strVal val="visible"/>
                                      </p:to>
                                    </p:set>
                                    <p:animEffect transition="in" filter="checkerboard(across)">
                                      <p:cBhvr>
                                        <p:cTn id="19" dur="10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000" fill="hold">
                                          <p:stCondLst>
                                            <p:cond delay="0"/>
                                          </p:stCondLst>
                                        </p:cTn>
                                        <p:tgtEl>
                                          <p:spTgt spid="3"/>
                                        </p:tgtEl>
                                        <p:attrNameLst>
                                          <p:attrName>style.visibility</p:attrName>
                                        </p:attrNameLst>
                                      </p:cBhvr>
                                      <p:to>
                                        <p:strVal val="visible"/>
                                      </p:to>
                                    </p:set>
                                    <p:animEffect transition="in" filter="checkerboard(across)">
                                      <p:cBhvr>
                                        <p:cTn id="24" dur="1000"/>
                                        <p:tgtEl>
                                          <p:spTgt spid="3"/>
                                        </p:tgtEl>
                                      </p:cBhvr>
                                    </p:animEffect>
                                  </p:childTnLst>
                                </p:cTn>
                              </p:par>
                              <p:par>
                                <p:cTn id="25" presetID="5" presetClass="entr" presetSubtype="10" fill="hold" grpId="0" nodeType="withEffect">
                                  <p:stCondLst>
                                    <p:cond delay="0"/>
                                  </p:stCondLst>
                                  <p:childTnLst>
                                    <p:set>
                                      <p:cBhvr>
                                        <p:cTn id="26" dur="1000" fill="hold">
                                          <p:stCondLst>
                                            <p:cond delay="0"/>
                                          </p:stCondLst>
                                        </p:cTn>
                                        <p:tgtEl>
                                          <p:spTgt spid="9"/>
                                        </p:tgtEl>
                                        <p:attrNameLst>
                                          <p:attrName>style.visibility</p:attrName>
                                        </p:attrNameLst>
                                      </p:cBhvr>
                                      <p:to>
                                        <p:strVal val="visible"/>
                                      </p:to>
                                    </p:set>
                                    <p:animEffect transition="in" filter="checkerboard(across)">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000" fill="hold">
                                          <p:stCondLst>
                                            <p:cond delay="0"/>
                                          </p:stCondLst>
                                        </p:cTn>
                                        <p:tgtEl>
                                          <p:spTgt spid="6"/>
                                        </p:tgtEl>
                                        <p:attrNameLst>
                                          <p:attrName>style.visibility</p:attrName>
                                        </p:attrNameLst>
                                      </p:cBhvr>
                                      <p:to>
                                        <p:strVal val="visible"/>
                                      </p:to>
                                    </p:set>
                                    <p:animEffect transition="in" filter="checkerboard(across)">
                                      <p:cBhvr>
                                        <p:cTn id="32" dur="1000"/>
                                        <p:tgtEl>
                                          <p:spTgt spid="6"/>
                                        </p:tgtEl>
                                      </p:cBhvr>
                                    </p:animEffect>
                                  </p:childTnLst>
                                </p:cTn>
                              </p:par>
                              <p:par>
                                <p:cTn id="33" presetID="5" presetClass="entr" presetSubtype="10" fill="hold" grpId="0" nodeType="withEffect">
                                  <p:stCondLst>
                                    <p:cond delay="0"/>
                                  </p:stCondLst>
                                  <p:childTnLst>
                                    <p:set>
                                      <p:cBhvr>
                                        <p:cTn id="34" dur="1000" fill="hold">
                                          <p:stCondLst>
                                            <p:cond delay="0"/>
                                          </p:stCondLst>
                                        </p:cTn>
                                        <p:tgtEl>
                                          <p:spTgt spid="10"/>
                                        </p:tgtEl>
                                        <p:attrNameLst>
                                          <p:attrName>style.visibility</p:attrName>
                                        </p:attrNameLst>
                                      </p:cBhvr>
                                      <p:to>
                                        <p:strVal val="visible"/>
                                      </p:to>
                                    </p:set>
                                    <p:animEffect transition="in" filter="checkerboard(across)">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000" fill="hold">
                                          <p:stCondLst>
                                            <p:cond delay="0"/>
                                          </p:stCondLst>
                                        </p:cTn>
                                        <p:tgtEl>
                                          <p:spTgt spid="7"/>
                                        </p:tgtEl>
                                        <p:attrNameLst>
                                          <p:attrName>style.visibility</p:attrName>
                                        </p:attrNameLst>
                                      </p:cBhvr>
                                      <p:to>
                                        <p:strVal val="visible"/>
                                      </p:to>
                                    </p:set>
                                    <p:animEffect transition="in" filter="checkerboard(across)">
                                      <p:cBhvr>
                                        <p:cTn id="40" dur="1000"/>
                                        <p:tgtEl>
                                          <p:spTgt spid="7"/>
                                        </p:tgtEl>
                                      </p:cBhvr>
                                    </p:animEffect>
                                  </p:childTnLst>
                                </p:cTn>
                              </p:par>
                              <p:par>
                                <p:cTn id="41" presetID="5" presetClass="entr" presetSubtype="10" fill="hold" grpId="0" nodeType="withEffect">
                                  <p:stCondLst>
                                    <p:cond delay="0"/>
                                  </p:stCondLst>
                                  <p:childTnLst>
                                    <p:set>
                                      <p:cBhvr>
                                        <p:cTn id="42" dur="1000" fill="hold">
                                          <p:stCondLst>
                                            <p:cond delay="0"/>
                                          </p:stCondLst>
                                        </p:cTn>
                                        <p:tgtEl>
                                          <p:spTgt spid="12"/>
                                        </p:tgtEl>
                                        <p:attrNameLst>
                                          <p:attrName>style.visibility</p:attrName>
                                        </p:attrNameLst>
                                      </p:cBhvr>
                                      <p:to>
                                        <p:strVal val="visible"/>
                                      </p:to>
                                    </p:set>
                                    <p:animEffect transition="in" filter="checkerboard(across)">
                                      <p:cBhvr>
                                        <p:cTn id="43" dur="1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13"/>
                                        </p:tgtEl>
                                        <p:attrNameLst>
                                          <p:attrName>style.visibility</p:attrName>
                                        </p:attrNameLst>
                                      </p:cBhvr>
                                      <p:to>
                                        <p:strVal val="visible"/>
                                      </p:to>
                                    </p:set>
                                    <p:animEffect transition="in" filter="checkerboard(across)">
                                      <p:cBhvr>
                                        <p:cTn id="4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18" grpId="0" bldLvl="0" animBg="1"/>
      <p:bldP spid="9" grpId="0" animBg="1"/>
      <p:bldP spid="10" grpId="0" animBg="1"/>
      <p:bldP spid="12" grpId="0" animBg="1"/>
      <p:bldP spid="1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0"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4</a:t>
            </a:r>
            <a:endParaRPr lang="zh-CN"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endParaRPr>
          </a:p>
        </p:txBody>
      </p:sp>
      <p:sp>
        <p:nvSpPr>
          <p:cNvPr id="2" name="文本框 1"/>
          <p:cNvSpPr txBox="1"/>
          <p:nvPr/>
        </p:nvSpPr>
        <p:spPr>
          <a:xfrm>
            <a:off x="1203326" y="342158"/>
            <a:ext cx="1514475" cy="5203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7653" name="图片 2"/>
          <p:cNvPicPr>
            <a:picLocks noChangeAspect="1"/>
          </p:cNvPicPr>
          <p:nvPr/>
        </p:nvPicPr>
        <p:blipFill>
          <a:blip r:embed="rId3" cstate="print"/>
          <a:srcRect/>
          <a:stretch>
            <a:fillRect/>
          </a:stretch>
        </p:blipFill>
        <p:spPr bwMode="auto">
          <a:xfrm>
            <a:off x="8301038" y="4702675"/>
            <a:ext cx="736600" cy="359663"/>
          </a:xfrm>
          <a:prstGeom prst="rect">
            <a:avLst/>
          </a:prstGeom>
          <a:noFill/>
          <a:ln w="9525">
            <a:noFill/>
            <a:miter lim="800000"/>
            <a:headEnd/>
            <a:tailEnd/>
          </a:ln>
        </p:spPr>
      </p:pic>
      <p:sp>
        <p:nvSpPr>
          <p:cNvPr id="11" name="矩形: 圆角 2"/>
          <p:cNvSpPr/>
          <p:nvPr/>
        </p:nvSpPr>
        <p:spPr>
          <a:xfrm>
            <a:off x="327026" y="1101258"/>
            <a:ext cx="1293813" cy="407747"/>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Text Box 7"/>
          <p:cNvSpPr txBox="1"/>
          <p:nvPr/>
        </p:nvSpPr>
        <p:spPr>
          <a:xfrm>
            <a:off x="2717800" y="432869"/>
            <a:ext cx="2264410" cy="399767"/>
          </a:xfrm>
          <a:prstGeom prst="rect">
            <a:avLst/>
          </a:prstGeom>
          <a:noFill/>
          <a:ln w="9525">
            <a:noFill/>
          </a:ln>
        </p:spPr>
        <p:txBody>
          <a:bodyPr wrap="square" anchor="t">
            <a:spAutoFit/>
          </a:bodyPr>
          <a:lstStyle/>
          <a:p>
            <a:pPr eaLnBrk="0" hangingPunct="0">
              <a:spcBef>
                <a:spcPct val="50000"/>
              </a:spcBef>
            </a:pPr>
            <a:r>
              <a:rPr lang="zh-CN" altLang="en-US" sz="2000" b="1" dirty="0">
                <a:latin typeface="微软雅黑" panose="020B0503020204020204" charset="-122"/>
                <a:ea typeface="微软雅黑" panose="020B0503020204020204" charset="-122"/>
              </a:rPr>
              <a:t>考点二：功率</a:t>
            </a:r>
            <a:endParaRPr lang="en-US" altLang="zh-CN" sz="2000" b="1" dirty="0">
              <a:latin typeface="微软雅黑" panose="020B0503020204020204" charset="-122"/>
              <a:ea typeface="微软雅黑" panose="020B0503020204020204" charset="-122"/>
            </a:endParaRPr>
          </a:p>
        </p:txBody>
      </p:sp>
      <p:sp>
        <p:nvSpPr>
          <p:cNvPr id="3" name="文本框 2"/>
          <p:cNvSpPr txBox="1"/>
          <p:nvPr/>
        </p:nvSpPr>
        <p:spPr>
          <a:xfrm>
            <a:off x="6802120" y="2779909"/>
            <a:ext cx="44069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C</a:t>
            </a:r>
            <a:endParaRPr kumimoji="0" 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614805" y="927485"/>
            <a:ext cx="7423150" cy="2677656"/>
          </a:xfrm>
          <a:prstGeom prst="rect">
            <a:avLst/>
          </a:prstGeom>
          <a:noFill/>
          <a:ln w="9525">
            <a:no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rPr>
              <a:t>（2019·邵阳）</a:t>
            </a:r>
            <a:r>
              <a:rPr lang="zh-CN" sz="2400" b="0">
                <a:latin typeface="微软雅黑" panose="020B0503020204020204" charset="-122"/>
                <a:ea typeface="微软雅黑" panose="020B0503020204020204" charset="-122"/>
                <a:cs typeface="微软雅黑" panose="020B0503020204020204" charset="-122"/>
              </a:rPr>
              <a:t>参加今年邵阳市初中毕业学业考试的王小鹏同学听到考试预备铃响了，考室还在四楼呀!一口气从一楼跑到四楼考室，所用时间为30秒。他上楼过程克服自身重力做功的功率最接近（  ）。</a:t>
            </a:r>
          </a:p>
          <a:p>
            <a:r>
              <a:rPr lang="zh-CN" sz="2400" b="0">
                <a:latin typeface="微软雅黑" panose="020B0503020204020204" charset="-122"/>
                <a:ea typeface="微软雅黑" panose="020B0503020204020204" charset="-122"/>
                <a:cs typeface="微软雅黑" panose="020B0503020204020204" charset="-122"/>
              </a:rPr>
              <a:t>A．1.5W    B．15W    C．150W    D．1500W</a:t>
            </a: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56951090"/>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00"/>
                                        </p:tgtEl>
                                        <p:attrNameLst>
                                          <p:attrName>style.visibility</p:attrName>
                                        </p:attrNameLst>
                                      </p:cBhvr>
                                      <p:to>
                                        <p:strVal val="visible"/>
                                      </p:to>
                                    </p:set>
                                    <p:animEffect transition="in" filter="checkerboard(across)">
                                      <p:cBhvr>
                                        <p:cTn id="17" dur="10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 grpId="0"/>
      <p:bldP spid="3" grpId="0" bldLvl="0" animBg="1"/>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9457432"/>
      </p:ext>
    </p:extLst>
  </p:cSld>
  <p:clrMapOvr>
    <a:masterClrMapping/>
  </p:clrMapOvr>
  <p:transition spd="slow" advTm="2000">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794" name="Shape 112"/>
          <p:cNvSpPr>
            <a:spLocks noChangeArrowheads="1"/>
          </p:cNvSpPr>
          <p:nvPr/>
        </p:nvSpPr>
        <p:spPr bwMode="auto">
          <a:xfrm>
            <a:off x="284164" y="342158"/>
            <a:ext cx="809625" cy="580871"/>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endParaRP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课堂小结</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3797" name="图片 2"/>
          <p:cNvPicPr>
            <a:picLocks noChangeAspect="1"/>
          </p:cNvPicPr>
          <p:nvPr/>
        </p:nvPicPr>
        <p:blipFill>
          <a:blip r:embed="rId5" cstate="print"/>
          <a:srcRect/>
          <a:stretch>
            <a:fillRect/>
          </a:stretch>
        </p:blipFill>
        <p:spPr bwMode="auto">
          <a:xfrm>
            <a:off x="8301038" y="4702675"/>
            <a:ext cx="736600" cy="359663"/>
          </a:xfrm>
          <a:prstGeom prst="rect">
            <a:avLst/>
          </a:prstGeom>
          <a:noFill/>
          <a:ln w="9525">
            <a:noFill/>
            <a:miter lim="800000"/>
            <a:headEnd/>
            <a:tailEnd/>
          </a:ln>
        </p:spPr>
      </p:pic>
      <p:sp>
        <p:nvSpPr>
          <p:cNvPr id="3" name="文本框 2"/>
          <p:cNvSpPr txBox="1"/>
          <p:nvPr/>
        </p:nvSpPr>
        <p:spPr>
          <a:xfrm>
            <a:off x="327026" y="1098086"/>
            <a:ext cx="119062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视频小结</a:t>
            </a:r>
          </a:p>
        </p:txBody>
      </p:sp>
      <p:pic>
        <p:nvPicPr>
          <p:cNvPr id="6" name="功 穿梭于能量世界的天使_高清">
            <a:hlinkClick r:id="" action="ppaction://media"/>
          </p:cNvPr>
          <p:cNvPicPr/>
          <p:nvPr>
            <a:videoFile r:link="rId2"/>
            <p:extLst>
              <p:ext uri="{DAA4B4D4-6D71-4841-9C94-3DE7FCFB9230}">
                <p14:media xmlns:p14="http://schemas.microsoft.com/office/powerpoint/2010/main" r:embed="rId1"/>
              </p:ext>
            </p:extLst>
          </p:nvPr>
        </p:nvPicPr>
        <p:blipFill>
          <a:blip r:embed="rId6" cstate="print"/>
          <a:stretch>
            <a:fillRect/>
          </a:stretch>
        </p:blipFill>
        <p:spPr>
          <a:xfrm>
            <a:off x="1604011" y="884199"/>
            <a:ext cx="7289165" cy="3818794"/>
          </a:xfrm>
          <a:prstGeom prst="rect">
            <a:avLst/>
          </a:prstGeom>
        </p:spPr>
      </p:pic>
    </p:spTree>
    <p:extLst>
      <p:ext uri="{BB962C8B-B14F-4D97-AF65-F5344CB8AC3E}">
        <p14:creationId xmlns:p14="http://schemas.microsoft.com/office/powerpoint/2010/main" val="4137692367"/>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8" fill="hold" display="1">
                  <p:stCondLst>
                    <p:cond delay="indefinite"/>
                  </p:stCondLst>
                  <p:endCondLst>
                    <p:cond evt="onNext" delay="0">
                      <p:tgtEl>
                        <p:sldTgt/>
                      </p:tgtEl>
                    </p:cond>
                    <p:cond evt="onPrev" delay="0">
                      <p:tgtEl>
                        <p:sldTgt/>
                      </p:tgtEl>
                    </p:cond>
                  </p:endCondLst>
                </p:cTn>
                <p:tgtEl>
                  <p:spTgt spid="6"/>
                </p:tgtEl>
              </p:cMediaNode>
            </p:video>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794" name="Shape 112"/>
          <p:cNvSpPr>
            <a:spLocks noChangeArrowheads="1"/>
          </p:cNvSpPr>
          <p:nvPr/>
        </p:nvSpPr>
        <p:spPr bwMode="auto">
          <a:xfrm>
            <a:off x="284164" y="342158"/>
            <a:ext cx="809625" cy="580871"/>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endParaRP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课堂小结</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3797" name="图片 2"/>
          <p:cNvPicPr>
            <a:picLocks noChangeAspect="1"/>
          </p:cNvPicPr>
          <p:nvPr/>
        </p:nvPicPr>
        <p:blipFill>
          <a:blip r:embed="rId4" cstate="print"/>
          <a:srcRect/>
          <a:stretch>
            <a:fillRect/>
          </a:stretch>
        </p:blipFill>
        <p:spPr bwMode="auto">
          <a:xfrm>
            <a:off x="8301038" y="4702675"/>
            <a:ext cx="736600" cy="359663"/>
          </a:xfrm>
          <a:prstGeom prst="rect">
            <a:avLst/>
          </a:prstGeom>
          <a:noFill/>
          <a:ln w="9525">
            <a:noFill/>
            <a:miter lim="800000"/>
            <a:headEnd/>
            <a:tailEnd/>
          </a:ln>
        </p:spPr>
      </p:pic>
      <p:graphicFrame>
        <p:nvGraphicFramePr>
          <p:cNvPr id="6" name="图示 5"/>
          <p:cNvGraphicFramePr/>
          <p:nvPr/>
        </p:nvGraphicFramePr>
        <p:xfrm>
          <a:off x="284480" y="1101906"/>
          <a:ext cx="8126730" cy="36812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1" name="对象 10">
            <a:hlinkClick r:id="" action="ppaction://ole?verb=0"/>
          </p:cNvPr>
          <p:cNvGraphicFramePr>
            <a:graphicFrameLocks/>
          </p:cNvGraphicFramePr>
          <p:nvPr/>
        </p:nvGraphicFramePr>
        <p:xfrm>
          <a:off x="6328411" y="3931467"/>
          <a:ext cx="664845" cy="584373"/>
        </p:xfrm>
        <a:graphic>
          <a:graphicData uri="http://schemas.openxmlformats.org/presentationml/2006/ole">
            <mc:AlternateContent xmlns:mc="http://schemas.openxmlformats.org/markup-compatibility/2006">
              <mc:Choice xmlns:v="urn:schemas-microsoft-com:vml" Requires="v">
                <p:oleObj spid="_x0000_s9219" name="Microsoft 公式 3.0" r:id="rId10" imgW="406080" imgH="355320" progId="Equation.3">
                  <p:embed/>
                </p:oleObj>
              </mc:Choice>
              <mc:Fallback>
                <p:oleObj name="Microsoft 公式 3.0" r:id="rId10" imgW="406080" imgH="355320" progId="Equation.3">
                  <p:embed/>
                  <p:pic>
                    <p:nvPicPr>
                      <p:cNvPr id="0" name=""/>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28411" y="3931467"/>
                        <a:ext cx="664845" cy="5843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60996972"/>
      </p:ext>
    </p:extLst>
  </p:cSld>
  <p:clrMapOvr>
    <a:masterClrMapping/>
  </p:clrMapOvr>
  <p:transition spd="slow" advTm="2000">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794"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6</a:t>
            </a:r>
            <a:endParaRPr lang="zh-CN"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endParaRPr>
          </a:p>
        </p:txBody>
      </p:sp>
      <p:sp>
        <p:nvSpPr>
          <p:cNvPr id="2" name="文本框 1"/>
          <p:cNvSpPr txBox="1"/>
          <p:nvPr/>
        </p:nvSpPr>
        <p:spPr>
          <a:xfrm>
            <a:off x="1203325" y="342158"/>
            <a:ext cx="810476"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作业</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3797" name="图片 2"/>
          <p:cNvPicPr>
            <a:picLocks noChangeAspect="1"/>
          </p:cNvPicPr>
          <p:nvPr/>
        </p:nvPicPr>
        <p:blipFill>
          <a:blip r:embed="rId3" cstate="print"/>
          <a:srcRect/>
          <a:stretch>
            <a:fillRect/>
          </a:stretch>
        </p:blipFill>
        <p:spPr bwMode="auto">
          <a:xfrm>
            <a:off x="8301038" y="4702675"/>
            <a:ext cx="736600" cy="359663"/>
          </a:xfrm>
          <a:prstGeom prst="rect">
            <a:avLst/>
          </a:prstGeom>
          <a:noFill/>
          <a:ln w="9525">
            <a:noFill/>
            <a:miter lim="800000"/>
            <a:headEnd/>
            <a:tailEnd/>
          </a:ln>
        </p:spPr>
      </p:pic>
      <p:sp>
        <p:nvSpPr>
          <p:cNvPr id="49154" name="Rectangle 2"/>
          <p:cNvSpPr>
            <a:spLocks noGrp="1" noRot="1"/>
          </p:cNvSpPr>
          <p:nvPr/>
        </p:nvSpPr>
        <p:spPr>
          <a:xfrm>
            <a:off x="327025" y="1001327"/>
            <a:ext cx="8280400" cy="3084827"/>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marL="0" indent="0" latinLnBrk="0">
              <a:lnSpc>
                <a:spcPct val="150000"/>
              </a:lnSpc>
              <a:spcBef>
                <a:spcPts val="0"/>
              </a:spcBef>
              <a:buClr>
                <a:schemeClr val="hlink"/>
              </a:buClr>
              <a:buSzPct val="75000"/>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1.</a:t>
            </a:r>
            <a:r>
              <a:rPr lang="zh-CN" altLang="en-US" sz="2000" dirty="0">
                <a:latin typeface="微软雅黑" panose="020B0503020204020204" charset="-122"/>
                <a:ea typeface="微软雅黑" panose="020B0503020204020204" charset="-122"/>
                <a:cs typeface="微软雅黑" panose="020B0503020204020204" charset="-122"/>
                <a:sym typeface="+mn-ea"/>
              </a:rPr>
              <a:t>甲、乙两同学进行爬杆比赛。爬到杆顶时甲用了</a:t>
            </a:r>
            <a:r>
              <a:rPr lang="en-US" altLang="zh-CN" sz="2000">
                <a:latin typeface="微软雅黑" panose="020B0503020204020204" charset="-122"/>
                <a:ea typeface="微软雅黑" panose="020B0503020204020204" charset="-122"/>
                <a:cs typeface="微软雅黑" panose="020B0503020204020204" charset="-122"/>
                <a:sym typeface="+mn-ea"/>
              </a:rPr>
              <a:t>9s</a:t>
            </a:r>
            <a:r>
              <a:rPr lang="zh-CN" altLang="en-US" sz="2000" dirty="0">
                <a:latin typeface="微软雅黑" panose="020B0503020204020204" charset="-122"/>
                <a:ea typeface="微软雅黑" panose="020B0503020204020204" charset="-122"/>
                <a:cs typeface="微软雅黑" panose="020B0503020204020204" charset="-122"/>
                <a:sym typeface="+mn-ea"/>
              </a:rPr>
              <a:t>，乙用了</a:t>
            </a:r>
            <a:r>
              <a:rPr lang="en-US" altLang="zh-CN" sz="2000">
                <a:latin typeface="微软雅黑" panose="020B0503020204020204" charset="-122"/>
                <a:ea typeface="微软雅黑" panose="020B0503020204020204" charset="-122"/>
                <a:cs typeface="微软雅黑" panose="020B0503020204020204" charset="-122"/>
                <a:sym typeface="+mn-ea"/>
              </a:rPr>
              <a:t>10s</a:t>
            </a:r>
            <a:r>
              <a:rPr lang="zh-CN" altLang="en-US" sz="2000" dirty="0">
                <a:latin typeface="微软雅黑" panose="020B0503020204020204" charset="-122"/>
                <a:ea typeface="微软雅黑" panose="020B0503020204020204" charset="-122"/>
                <a:cs typeface="微软雅黑" panose="020B0503020204020204" charset="-122"/>
                <a:sym typeface="+mn-ea"/>
              </a:rPr>
              <a:t>，甲、乙两人质量之比是</a:t>
            </a:r>
            <a:r>
              <a:rPr lang="en-US" altLang="zh-CN" sz="2000">
                <a:latin typeface="微软雅黑" panose="020B0503020204020204" charset="-122"/>
                <a:ea typeface="微软雅黑" panose="020B0503020204020204" charset="-122"/>
                <a:cs typeface="微软雅黑" panose="020B0503020204020204" charset="-122"/>
                <a:sym typeface="+mn-ea"/>
              </a:rPr>
              <a:t>5︰6</a:t>
            </a:r>
            <a:r>
              <a:rPr lang="zh-CN" altLang="en-US" sz="2000" dirty="0">
                <a:latin typeface="微软雅黑" panose="020B0503020204020204" charset="-122"/>
                <a:ea typeface="微软雅黑" panose="020B0503020204020204" charset="-122"/>
                <a:cs typeface="微软雅黑" panose="020B0503020204020204" charset="-122"/>
                <a:sym typeface="+mn-ea"/>
              </a:rPr>
              <a:t>，则他们爬竿的功率之比</a:t>
            </a:r>
            <a:r>
              <a:rPr lang="en-US" altLang="zh-CN" sz="2000" i="1">
                <a:latin typeface="微软雅黑" panose="020B0503020204020204" charset="-122"/>
                <a:ea typeface="微软雅黑" panose="020B0503020204020204" charset="-122"/>
                <a:cs typeface="微软雅黑" panose="020B0503020204020204" charset="-122"/>
                <a:sym typeface="+mn-ea"/>
              </a:rPr>
              <a:t>P</a:t>
            </a:r>
            <a:r>
              <a:rPr lang="zh-CN" altLang="en-US" sz="2000" baseline="-25000" dirty="0">
                <a:latin typeface="微软雅黑" panose="020B0503020204020204" charset="-122"/>
                <a:ea typeface="微软雅黑" panose="020B0503020204020204" charset="-122"/>
                <a:cs typeface="微软雅黑" panose="020B0503020204020204" charset="-122"/>
                <a:sym typeface="+mn-ea"/>
              </a:rPr>
              <a:t>甲</a:t>
            </a:r>
            <a:r>
              <a:rPr lang="en-US" altLang="zh-CN" sz="2000">
                <a:latin typeface="微软雅黑" panose="020B0503020204020204" charset="-122"/>
                <a:ea typeface="微软雅黑" panose="020B0503020204020204" charset="-122"/>
                <a:cs typeface="微软雅黑" panose="020B0503020204020204" charset="-122"/>
                <a:sym typeface="+mn-ea"/>
              </a:rPr>
              <a:t>︰</a:t>
            </a:r>
            <a:r>
              <a:rPr lang="en-US" altLang="zh-CN" sz="2000" i="1">
                <a:latin typeface="微软雅黑" panose="020B0503020204020204" charset="-122"/>
                <a:ea typeface="微软雅黑" panose="020B0503020204020204" charset="-122"/>
                <a:cs typeface="微软雅黑" panose="020B0503020204020204" charset="-122"/>
                <a:sym typeface="+mn-ea"/>
              </a:rPr>
              <a:t>P</a:t>
            </a:r>
            <a:r>
              <a:rPr lang="zh-CN" altLang="en-US" sz="2000" baseline="-25000" dirty="0">
                <a:latin typeface="微软雅黑" panose="020B0503020204020204" charset="-122"/>
                <a:ea typeface="微软雅黑" panose="020B0503020204020204" charset="-122"/>
                <a:cs typeface="微软雅黑" panose="020B0503020204020204" charset="-122"/>
                <a:sym typeface="+mn-ea"/>
              </a:rPr>
              <a:t>乙</a:t>
            </a:r>
            <a:r>
              <a:rPr lang="zh-CN" altLang="en-US" sz="2000" dirty="0">
                <a:latin typeface="微软雅黑" panose="020B0503020204020204" charset="-122"/>
                <a:ea typeface="微软雅黑" panose="020B0503020204020204" charset="-122"/>
                <a:cs typeface="微软雅黑" panose="020B0503020204020204" charset="-122"/>
                <a:sym typeface="+mn-ea"/>
              </a:rPr>
              <a:t>等于（　）。</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ts val="0"/>
              </a:spcBef>
              <a:buClr>
                <a:schemeClr val="hlink"/>
              </a:buClr>
              <a:buSzPct val="75000"/>
              <a:buFont typeface="Wingdings" panose="05000000000000000000" pitchFamily="2" charset="2"/>
              <a:buNone/>
            </a:pPr>
            <a:r>
              <a:rPr lang="en-US" altLang="zh-CN" sz="2000">
                <a:latin typeface="微软雅黑" panose="020B0503020204020204" charset="-122"/>
                <a:ea typeface="微软雅黑" panose="020B0503020204020204" charset="-122"/>
                <a:cs typeface="微软雅黑" panose="020B0503020204020204" charset="-122"/>
                <a:sym typeface="+mn-ea"/>
              </a:rPr>
              <a:t>A</a:t>
            </a: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3︰4                B</a:t>
            </a: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a:latin typeface="微软雅黑" panose="020B0503020204020204" charset="-122"/>
                <a:ea typeface="微软雅黑" panose="020B0503020204020204" charset="-122"/>
                <a:cs typeface="微软雅黑" panose="020B0503020204020204" charset="-122"/>
                <a:sym typeface="+mn-ea"/>
              </a:rPr>
              <a:t>4︰3  C</a:t>
            </a: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25︰27            D</a:t>
            </a:r>
            <a:r>
              <a:rPr lang="zh-CN" altLang="en-US" sz="2000" dirty="0">
                <a:latin typeface="微软雅黑" panose="020B0503020204020204" charset="-122"/>
                <a:ea typeface="微软雅黑" panose="020B0503020204020204" charset="-122"/>
                <a:cs typeface="微软雅黑" panose="020B0503020204020204" charset="-122"/>
                <a:sym typeface="+mn-ea"/>
              </a:rPr>
              <a:t>． </a:t>
            </a:r>
            <a:r>
              <a:rPr lang="en-US" altLang="zh-CN" sz="2000">
                <a:latin typeface="微软雅黑" panose="020B0503020204020204" charset="-122"/>
                <a:ea typeface="微软雅黑" panose="020B0503020204020204" charset="-122"/>
                <a:cs typeface="微软雅黑" panose="020B0503020204020204" charset="-122"/>
                <a:sym typeface="+mn-ea"/>
              </a:rPr>
              <a:t>27︰25</a:t>
            </a:r>
          </a:p>
          <a:p>
            <a:pPr marL="0" indent="0" latinLnBrk="0">
              <a:lnSpc>
                <a:spcPct val="150000"/>
              </a:lnSpc>
              <a:spcBef>
                <a:spcPts val="0"/>
              </a:spcBef>
              <a:buClr>
                <a:schemeClr val="hlink"/>
              </a:buClr>
              <a:buSzPct val="75000"/>
              <a:buFont typeface="Wingdings" panose="05000000000000000000" pitchFamily="2" charset="2"/>
              <a:buNone/>
            </a:pPr>
            <a:r>
              <a:rPr lang="en-US" altLang="zh-CN" sz="2000" dirty="0">
                <a:latin typeface="微软雅黑" panose="020B0503020204020204" charset="-122"/>
                <a:ea typeface="微软雅黑" panose="020B0503020204020204" charset="-122"/>
                <a:cs typeface="微软雅黑" panose="020B0503020204020204" charset="-122"/>
                <a:sym typeface="+mn-ea"/>
              </a:rPr>
              <a:t>2.</a:t>
            </a:r>
            <a:r>
              <a:rPr lang="zh-CN" altLang="en-US" sz="2000" dirty="0">
                <a:latin typeface="微软雅黑" panose="020B0503020204020204" charset="-122"/>
                <a:ea typeface="微软雅黑" panose="020B0503020204020204" charset="-122"/>
                <a:cs typeface="微软雅黑" panose="020B0503020204020204" charset="-122"/>
                <a:sym typeface="+mn-ea"/>
              </a:rPr>
              <a:t>汽车的牵引力是</a:t>
            </a:r>
            <a:r>
              <a:rPr lang="en-US" altLang="zh-CN" sz="2000">
                <a:latin typeface="微软雅黑" panose="020B0503020204020204" charset="-122"/>
                <a:ea typeface="微软雅黑" panose="020B0503020204020204" charset="-122"/>
                <a:cs typeface="微软雅黑" panose="020B0503020204020204" charset="-122"/>
                <a:sym typeface="+mn-ea"/>
              </a:rPr>
              <a:t>1000N,</a:t>
            </a:r>
            <a:r>
              <a:rPr lang="zh-CN" altLang="en-US" sz="2000" dirty="0">
                <a:latin typeface="微软雅黑" panose="020B0503020204020204" charset="-122"/>
                <a:ea typeface="微软雅黑" panose="020B0503020204020204" charset="-122"/>
                <a:cs typeface="微软雅黑" panose="020B0503020204020204" charset="-122"/>
                <a:sym typeface="+mn-ea"/>
              </a:rPr>
              <a:t>以</a:t>
            </a:r>
            <a:r>
              <a:rPr lang="en-US" altLang="zh-CN" sz="2000">
                <a:latin typeface="微软雅黑" panose="020B0503020204020204" charset="-122"/>
                <a:ea typeface="微软雅黑" panose="020B0503020204020204" charset="-122"/>
                <a:cs typeface="微软雅黑" panose="020B0503020204020204" charset="-122"/>
                <a:sym typeface="+mn-ea"/>
              </a:rPr>
              <a:t>40m/s</a:t>
            </a:r>
            <a:r>
              <a:rPr lang="zh-CN" altLang="en-US" sz="2000" dirty="0">
                <a:latin typeface="微软雅黑" panose="020B0503020204020204" charset="-122"/>
                <a:ea typeface="微软雅黑" panose="020B0503020204020204" charset="-122"/>
                <a:cs typeface="微软雅黑" panose="020B0503020204020204" charset="-122"/>
                <a:sym typeface="+mn-ea"/>
              </a:rPr>
              <a:t>的速度匀速行使</a:t>
            </a:r>
            <a:r>
              <a:rPr lang="en-US" altLang="zh-CN" sz="2000">
                <a:latin typeface="微软雅黑" panose="020B0503020204020204" charset="-122"/>
                <a:ea typeface="微软雅黑" panose="020B0503020204020204" charset="-122"/>
                <a:cs typeface="微软雅黑" panose="020B0503020204020204" charset="-122"/>
                <a:sym typeface="+mn-ea"/>
              </a:rPr>
              <a:t>100s.</a:t>
            </a:r>
            <a:r>
              <a:rPr lang="zh-CN" altLang="en-US" sz="2000" dirty="0">
                <a:latin typeface="微软雅黑" panose="020B0503020204020204" charset="-122"/>
                <a:ea typeface="微软雅黑" panose="020B0503020204020204" charset="-122"/>
                <a:cs typeface="微软雅黑" panose="020B0503020204020204" charset="-122"/>
                <a:sym typeface="+mn-ea"/>
              </a:rPr>
              <a:t>求：</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ts val="0"/>
              </a:spcBef>
              <a:buClr>
                <a:schemeClr val="hlink"/>
              </a:buClr>
              <a:buSzPct val="75000"/>
              <a:buFont typeface="Wingdings" panose="05000000000000000000" pitchFamily="2" charset="2"/>
              <a:buNone/>
            </a:pP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1</a:t>
            </a:r>
            <a:r>
              <a:rPr lang="zh-CN" altLang="en-US" sz="2000" dirty="0">
                <a:latin typeface="微软雅黑" panose="020B0503020204020204" charset="-122"/>
                <a:ea typeface="微软雅黑" panose="020B0503020204020204" charset="-122"/>
                <a:cs typeface="微软雅黑" panose="020B0503020204020204" charset="-122"/>
                <a:sym typeface="+mn-ea"/>
              </a:rPr>
              <a:t>）汽车在</a:t>
            </a:r>
            <a:r>
              <a:rPr lang="en-US" altLang="zh-CN" sz="2000">
                <a:latin typeface="微软雅黑" panose="020B0503020204020204" charset="-122"/>
                <a:ea typeface="微软雅黑" panose="020B0503020204020204" charset="-122"/>
                <a:cs typeface="微软雅黑" panose="020B0503020204020204" charset="-122"/>
                <a:sym typeface="+mn-ea"/>
              </a:rPr>
              <a:t>100s</a:t>
            </a:r>
            <a:r>
              <a:rPr lang="zh-CN" altLang="en-US" sz="2000" dirty="0">
                <a:latin typeface="微软雅黑" panose="020B0503020204020204" charset="-122"/>
                <a:ea typeface="微软雅黑" panose="020B0503020204020204" charset="-122"/>
                <a:cs typeface="微软雅黑" panose="020B0503020204020204" charset="-122"/>
                <a:sym typeface="+mn-ea"/>
              </a:rPr>
              <a:t>内所做的功？</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ts val="0"/>
              </a:spcBef>
              <a:buClr>
                <a:schemeClr val="hlink"/>
              </a:buClr>
              <a:buSzPct val="75000"/>
              <a:buFont typeface="Wingdings" panose="05000000000000000000" pitchFamily="2" charset="2"/>
              <a:buNone/>
            </a:pP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2</a:t>
            </a:r>
            <a:r>
              <a:rPr lang="zh-CN" altLang="en-US" sz="2000" dirty="0">
                <a:latin typeface="微软雅黑" panose="020B0503020204020204" charset="-122"/>
                <a:ea typeface="微软雅黑" panose="020B0503020204020204" charset="-122"/>
                <a:cs typeface="微软雅黑" panose="020B0503020204020204" charset="-122"/>
                <a:sym typeface="+mn-ea"/>
              </a:rPr>
              <a:t>）汽车的功率是多少？</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latinLnBrk="0">
              <a:lnSpc>
                <a:spcPct val="150000"/>
              </a:lnSpc>
              <a:spcBef>
                <a:spcPts val="0"/>
              </a:spcBef>
              <a:buClr>
                <a:schemeClr val="hlink"/>
              </a:buClr>
              <a:buSzPct val="75000"/>
              <a:buFont typeface="Wingdings" panose="05000000000000000000" pitchFamily="2" charset="2"/>
              <a:buNone/>
            </a:pPr>
            <a:endParaRPr lang="zh-CN" altLang="en-US" sz="2000" dirty="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662522955"/>
      </p:ext>
    </p:extLst>
  </p:cSld>
  <p:clrMapOvr>
    <a:masterClrMapping/>
  </p:clrMapOvr>
  <p:transition spd="slow" advTm="2000">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794"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6</a:t>
            </a:r>
            <a:endParaRPr lang="zh-CN"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endParaRPr>
          </a:p>
        </p:txBody>
      </p:sp>
      <p:sp>
        <p:nvSpPr>
          <p:cNvPr id="2" name="文本框 1"/>
          <p:cNvSpPr txBox="1"/>
          <p:nvPr/>
        </p:nvSpPr>
        <p:spPr>
          <a:xfrm>
            <a:off x="1203325" y="342158"/>
            <a:ext cx="810476"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作业</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3797" name="图片 2"/>
          <p:cNvPicPr>
            <a:picLocks noChangeAspect="1"/>
          </p:cNvPicPr>
          <p:nvPr/>
        </p:nvPicPr>
        <p:blipFill>
          <a:blip r:embed="rId3" cstate="print"/>
          <a:srcRect/>
          <a:stretch>
            <a:fillRect/>
          </a:stretch>
        </p:blipFill>
        <p:spPr bwMode="auto">
          <a:xfrm>
            <a:off x="8301038" y="4702675"/>
            <a:ext cx="736600" cy="359663"/>
          </a:xfrm>
          <a:prstGeom prst="rect">
            <a:avLst/>
          </a:prstGeom>
          <a:noFill/>
          <a:ln w="9525">
            <a:noFill/>
            <a:miter lim="800000"/>
            <a:headEnd/>
            <a:tailEnd/>
          </a:ln>
        </p:spPr>
      </p:pic>
      <p:sp>
        <p:nvSpPr>
          <p:cNvPr id="49154" name="Rectangle 2"/>
          <p:cNvSpPr>
            <a:spLocks noGrp="1" noRot="1"/>
          </p:cNvSpPr>
          <p:nvPr/>
        </p:nvSpPr>
        <p:spPr>
          <a:xfrm>
            <a:off x="327025" y="1096813"/>
            <a:ext cx="8280400" cy="2387144"/>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marL="0" indent="0" algn="just" latinLnBrk="0">
              <a:lnSpc>
                <a:spcPct val="150000"/>
              </a:lnSpc>
              <a:spcBef>
                <a:spcPts val="0"/>
              </a:spcBef>
              <a:buNone/>
            </a:pPr>
            <a:r>
              <a:rPr lang="en-US" altLang="zh-CN" sz="2000" dirty="0">
                <a:latin typeface="微软雅黑" panose="020B0503020204020204" charset="-122"/>
                <a:ea typeface="微软雅黑" panose="020B0503020204020204" charset="-122"/>
                <a:cs typeface="微软雅黑" panose="020B0503020204020204" charset="-122"/>
                <a:sym typeface="+mn-ea"/>
              </a:rPr>
              <a:t>3.</a:t>
            </a:r>
            <a:r>
              <a:rPr lang="zh-CN" altLang="en-US" sz="2000" dirty="0">
                <a:latin typeface="微软雅黑" panose="020B0503020204020204" charset="-122"/>
                <a:ea typeface="微软雅黑" panose="020B0503020204020204" charset="-122"/>
                <a:cs typeface="微软雅黑" panose="020B0503020204020204" charset="-122"/>
                <a:sym typeface="+mn-ea"/>
              </a:rPr>
              <a:t>如图所示，物体</a:t>
            </a:r>
            <a:r>
              <a:rPr lang="en-US" altLang="zh-CN" sz="2000">
                <a:latin typeface="微软雅黑" panose="020B0503020204020204" charset="-122"/>
                <a:ea typeface="微软雅黑" panose="020B0503020204020204" charset="-122"/>
                <a:cs typeface="微软雅黑" panose="020B0503020204020204" charset="-122"/>
                <a:sym typeface="+mn-ea"/>
              </a:rPr>
              <a:t>A</a:t>
            </a:r>
            <a:r>
              <a:rPr lang="zh-CN" altLang="en-US" sz="2000" dirty="0">
                <a:latin typeface="微软雅黑" panose="020B0503020204020204" charset="-122"/>
                <a:ea typeface="微软雅黑" panose="020B0503020204020204" charset="-122"/>
                <a:cs typeface="微软雅黑" panose="020B0503020204020204" charset="-122"/>
                <a:sym typeface="+mn-ea"/>
              </a:rPr>
              <a:t>的质量为</a:t>
            </a:r>
            <a:r>
              <a:rPr lang="en-US" altLang="zh-CN" sz="2000">
                <a:latin typeface="微软雅黑" panose="020B0503020204020204" charset="-122"/>
                <a:ea typeface="微软雅黑" panose="020B0503020204020204" charset="-122"/>
                <a:cs typeface="微软雅黑" panose="020B0503020204020204" charset="-122"/>
                <a:sym typeface="+mn-ea"/>
              </a:rPr>
              <a:t>10kg</a:t>
            </a:r>
            <a:r>
              <a:rPr lang="zh-CN" altLang="en-US" sz="2000" dirty="0">
                <a:latin typeface="微软雅黑" panose="020B0503020204020204" charset="-122"/>
                <a:ea typeface="微软雅黑" panose="020B0503020204020204" charset="-122"/>
                <a:cs typeface="微软雅黑" panose="020B0503020204020204" charset="-122"/>
                <a:sym typeface="+mn-ea"/>
              </a:rPr>
              <a:t>，在拉力</a:t>
            </a:r>
            <a:r>
              <a:rPr lang="en-US" altLang="zh-CN" sz="2000">
                <a:latin typeface="微软雅黑" panose="020B0503020204020204" charset="-122"/>
                <a:ea typeface="微软雅黑" panose="020B0503020204020204" charset="-122"/>
                <a:cs typeface="微软雅黑" panose="020B0503020204020204" charset="-122"/>
                <a:sym typeface="+mn-ea"/>
              </a:rPr>
              <a:t>F</a:t>
            </a:r>
            <a:r>
              <a:rPr lang="zh-CN" altLang="en-US" sz="2000" dirty="0">
                <a:latin typeface="微软雅黑" panose="020B0503020204020204" charset="-122"/>
                <a:ea typeface="微软雅黑" panose="020B0503020204020204" charset="-122"/>
                <a:cs typeface="微软雅黑" panose="020B0503020204020204" charset="-122"/>
                <a:sym typeface="+mn-ea"/>
              </a:rPr>
              <a:t>的作用下，物体以</a:t>
            </a:r>
            <a:r>
              <a:rPr lang="en-US" altLang="zh-CN" sz="2000">
                <a:latin typeface="微软雅黑" panose="020B0503020204020204" charset="-122"/>
                <a:ea typeface="微软雅黑" panose="020B0503020204020204" charset="-122"/>
                <a:cs typeface="微软雅黑" panose="020B0503020204020204" charset="-122"/>
                <a:sym typeface="+mn-ea"/>
              </a:rPr>
              <a:t>0.4m/s</a:t>
            </a:r>
            <a:r>
              <a:rPr lang="zh-CN" altLang="en-US" sz="2000" dirty="0">
                <a:latin typeface="微软雅黑" panose="020B0503020204020204" charset="-122"/>
                <a:ea typeface="微软雅黑" panose="020B0503020204020204" charset="-122"/>
                <a:cs typeface="微软雅黑" panose="020B0503020204020204" charset="-122"/>
                <a:sym typeface="+mn-ea"/>
              </a:rPr>
              <a:t>的速度在水平面上做匀速直线运动，弹簧测力计的示数为</a:t>
            </a:r>
            <a:r>
              <a:rPr lang="en-US" altLang="zh-CN" sz="2000">
                <a:latin typeface="微软雅黑" panose="020B0503020204020204" charset="-122"/>
                <a:ea typeface="微软雅黑" panose="020B0503020204020204" charset="-122"/>
                <a:cs typeface="微软雅黑" panose="020B0503020204020204" charset="-122"/>
                <a:sym typeface="+mn-ea"/>
              </a:rPr>
              <a:t>10N</a:t>
            </a:r>
            <a:r>
              <a:rPr lang="zh-CN" altLang="en-US" sz="2000" dirty="0">
                <a:latin typeface="微软雅黑" panose="020B0503020204020204" charset="-122"/>
                <a:ea typeface="微软雅黑" panose="020B0503020204020204" charset="-122"/>
                <a:cs typeface="微软雅黑" panose="020B0503020204020204" charset="-122"/>
                <a:sym typeface="+mn-ea"/>
              </a:rPr>
              <a:t>，不计滑轮重和摩擦，求：</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gn="just" latinLnBrk="0">
              <a:lnSpc>
                <a:spcPct val="150000"/>
              </a:lnSpc>
              <a:spcBef>
                <a:spcPts val="0"/>
              </a:spcBef>
              <a:buNone/>
            </a:pP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1</a:t>
            </a: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10s</a:t>
            </a:r>
            <a:r>
              <a:rPr lang="zh-CN" altLang="en-US" sz="2000" dirty="0">
                <a:latin typeface="微软雅黑" panose="020B0503020204020204" charset="-122"/>
                <a:ea typeface="微软雅黑" panose="020B0503020204020204" charset="-122"/>
                <a:cs typeface="微软雅黑" panose="020B0503020204020204" charset="-122"/>
                <a:sym typeface="+mn-ea"/>
              </a:rPr>
              <a:t>内拉力做的功；</a:t>
            </a:r>
            <a:endParaRPr lang="zh-CN" altLang="en-US" sz="2000" dirty="0">
              <a:latin typeface="微软雅黑" panose="020B0503020204020204" charset="-122"/>
              <a:ea typeface="微软雅黑" panose="020B0503020204020204" charset="-122"/>
              <a:cs typeface="微软雅黑" panose="020B0503020204020204" charset="-122"/>
            </a:endParaRPr>
          </a:p>
          <a:p>
            <a:pPr marL="0" indent="0" algn="just" latinLnBrk="0">
              <a:lnSpc>
                <a:spcPct val="150000"/>
              </a:lnSpc>
              <a:spcBef>
                <a:spcPts val="0"/>
              </a:spcBef>
              <a:buNone/>
            </a:pPr>
            <a:r>
              <a:rPr lang="zh-CN" altLang="en-US" sz="2000" dirty="0">
                <a:latin typeface="微软雅黑" panose="020B0503020204020204" charset="-122"/>
                <a:ea typeface="微软雅黑" panose="020B0503020204020204" charset="-122"/>
                <a:cs typeface="微软雅黑" panose="020B0503020204020204" charset="-122"/>
                <a:sym typeface="+mn-ea"/>
              </a:rPr>
              <a:t>（</a:t>
            </a:r>
            <a:r>
              <a:rPr lang="en-US" altLang="zh-CN" sz="2000">
                <a:latin typeface="微软雅黑" panose="020B0503020204020204" charset="-122"/>
                <a:ea typeface="微软雅黑" panose="020B0503020204020204" charset="-122"/>
                <a:cs typeface="微软雅黑" panose="020B0503020204020204" charset="-122"/>
                <a:sym typeface="+mn-ea"/>
              </a:rPr>
              <a:t>2</a:t>
            </a:r>
            <a:r>
              <a:rPr lang="zh-CN" altLang="en-US" sz="2000" dirty="0">
                <a:latin typeface="微软雅黑" panose="020B0503020204020204" charset="-122"/>
                <a:ea typeface="微软雅黑" panose="020B0503020204020204" charset="-122"/>
                <a:cs typeface="微软雅黑" panose="020B0503020204020204" charset="-122"/>
                <a:sym typeface="+mn-ea"/>
              </a:rPr>
              <a:t>）拉力的功率。</a:t>
            </a:r>
            <a:endParaRPr lang="zh-CN" altLang="en-US" sz="2000" dirty="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706571070"/>
      </p:ext>
    </p:extLst>
  </p:cSld>
  <p:clrMapOvr>
    <a:masterClrMapping/>
  </p:clrMapOvr>
  <p:transition spd="slow" advTm="2000">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794"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6</a:t>
            </a:r>
            <a:endParaRPr lang="zh-CN"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endParaRPr>
          </a:p>
        </p:txBody>
      </p:sp>
      <p:sp>
        <p:nvSpPr>
          <p:cNvPr id="2" name="文本框 1"/>
          <p:cNvSpPr txBox="1"/>
          <p:nvPr/>
        </p:nvSpPr>
        <p:spPr>
          <a:xfrm>
            <a:off x="1203325" y="342158"/>
            <a:ext cx="810476"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作业</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3797" name="图片 2"/>
          <p:cNvPicPr>
            <a:picLocks noChangeAspect="1"/>
          </p:cNvPicPr>
          <p:nvPr/>
        </p:nvPicPr>
        <p:blipFill>
          <a:blip r:embed="rId3" cstate="print"/>
          <a:srcRect/>
          <a:stretch>
            <a:fillRect/>
          </a:stretch>
        </p:blipFill>
        <p:spPr bwMode="auto">
          <a:xfrm>
            <a:off x="8301038" y="4702675"/>
            <a:ext cx="736600" cy="359663"/>
          </a:xfrm>
          <a:prstGeom prst="rect">
            <a:avLst/>
          </a:prstGeom>
          <a:noFill/>
          <a:ln w="9525">
            <a:noFill/>
            <a:miter lim="800000"/>
            <a:headEnd/>
            <a:tailEnd/>
          </a:ln>
        </p:spPr>
      </p:pic>
      <p:sp>
        <p:nvSpPr>
          <p:cNvPr id="3" name="文本框 2"/>
          <p:cNvSpPr txBox="1"/>
          <p:nvPr/>
        </p:nvSpPr>
        <p:spPr>
          <a:xfrm>
            <a:off x="327025" y="1140101"/>
            <a:ext cx="8600440" cy="147875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lang="en-US" altLang="zh-CN"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4.</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质量为</a:t>
            </a:r>
            <a:r>
              <a:rPr lang="en-US" altLang="zh-CN" sz="20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50kg</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的物体，用</a:t>
            </a:r>
            <a:r>
              <a:rPr lang="en-US" altLang="zh-CN" sz="20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50N</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的水平推力使它在粗糙水平面上以</a:t>
            </a:r>
            <a:r>
              <a:rPr lang="en-US" altLang="zh-CN" sz="20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2m/S</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的速度匀速移动</a:t>
            </a:r>
            <a:r>
              <a:rPr lang="en-US" altLang="zh-CN" sz="20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10m</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a:t>
            </a:r>
          </a:p>
          <a:p>
            <a:pPr marL="0" marR="0" indent="0" algn="l" defTabSz="914400" rtl="0" eaLnBrk="1" fontAlgn="auto" latinLnBrk="1" hangingPunct="0">
              <a:lnSpc>
                <a:spcPct val="150000"/>
              </a:lnSpc>
              <a:spcBef>
                <a:spcPts val="0"/>
              </a:spcBef>
              <a:spcAft>
                <a:spcPts val="0"/>
              </a:spcAft>
              <a:buClrTx/>
              <a:buSzTx/>
              <a:buFontTx/>
              <a:buNone/>
            </a:pP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问</a:t>
            </a:r>
            <a:r>
              <a:rPr lang="en-US" altLang="zh-CN" sz="20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(1)</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功率多大？</a:t>
            </a:r>
            <a:r>
              <a:rPr lang="en-US" altLang="zh-CN" sz="200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(2)</a:t>
            </a:r>
            <a:r>
              <a:rPr lang="zh-CN" altLang="en-US" sz="2000" dirty="0">
                <a:solidFill>
                  <a:srgbClr val="000000"/>
                </a:solidFill>
                <a:latin typeface="微软雅黑" panose="020B0503020204020204" charset="-122"/>
                <a:ea typeface="微软雅黑" panose="020B0503020204020204" charset="-122"/>
                <a:cs typeface="微软雅黑" panose="020B0503020204020204" charset="-122"/>
                <a:sym typeface="幼圆" pitchFamily="49" charset="-122"/>
              </a:rPr>
              <a:t>重力的功率多大？</a:t>
            </a:r>
            <a:endParaRPr kumimoji="0" lang="zh-CN" altLang="en-US" sz="20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Tree>
    <p:extLst>
      <p:ext uri="{BB962C8B-B14F-4D97-AF65-F5344CB8AC3E}">
        <p14:creationId xmlns:p14="http://schemas.microsoft.com/office/powerpoint/2010/main" val="2298897118"/>
      </p:ext>
    </p:extLst>
  </p:cSld>
  <p:clrMapOvr>
    <a:masterClrMapping/>
  </p:clrMapOvr>
  <p:transition spd="slow" advTm="2000">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8"/>
            <a:ext cx="809625" cy="585646"/>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1</a:t>
            </a:r>
          </a:p>
        </p:txBody>
      </p:sp>
      <p:sp>
        <p:nvSpPr>
          <p:cNvPr id="2" name="文本框 1"/>
          <p:cNvSpPr txBox="1"/>
          <p:nvPr/>
        </p:nvSpPr>
        <p:spPr>
          <a:xfrm>
            <a:off x="1203326" y="342158"/>
            <a:ext cx="1528763" cy="525172"/>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3308985" y="375577"/>
            <a:ext cx="1437640"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观察与思考</a:t>
            </a:r>
          </a:p>
        </p:txBody>
      </p:sp>
      <p:sp>
        <p:nvSpPr>
          <p:cNvPr id="13" name="文本框 12"/>
          <p:cNvSpPr txBox="1"/>
          <p:nvPr/>
        </p:nvSpPr>
        <p:spPr>
          <a:xfrm>
            <a:off x="327026" y="1085992"/>
            <a:ext cx="7474585" cy="175630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如何理解人（力）是否对物体做功呢？</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这里</a:t>
            </a:r>
            <a:r>
              <a:rPr kumimoji="0" lang="en-US" altLang="zh-CN"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功</a:t>
            </a:r>
            <a:r>
              <a:rPr kumimoji="0" lang="en-US" altLang="zh-CN"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的概念怎么理解？</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我们又如何计算</a:t>
            </a:r>
            <a:r>
              <a:rPr kumimoji="0" lang="en-US" altLang="zh-CN"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功</a:t>
            </a:r>
            <a:r>
              <a:rPr kumimoji="0" lang="en-US" altLang="zh-CN"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2400" b="0" i="0" u="none" strike="noStrike" cap="none" spc="0" normalizeH="0" baseline="0">
                <a:ln>
                  <a:noFill/>
                </a:ln>
                <a:solidFill>
                  <a:srgbClr val="2115C5"/>
                </a:solidFill>
                <a:effectLst/>
                <a:uFillTx/>
                <a:latin typeface="微软雅黑" panose="020B0503020204020204" charset="-122"/>
                <a:ea typeface="微软雅黑" panose="020B0503020204020204" charset="-122"/>
                <a:cs typeface="Arial" panose="020B0604020202020204"/>
                <a:sym typeface="Arial" panose="020B0604020202020204"/>
              </a:rPr>
              <a:t>？</a:t>
            </a:r>
          </a:p>
        </p:txBody>
      </p:sp>
    </p:spTree>
    <p:extLst>
      <p:ext uri="{BB962C8B-B14F-4D97-AF65-F5344CB8AC3E}">
        <p14:creationId xmlns:p14="http://schemas.microsoft.com/office/powerpoint/2010/main" val="1345284616"/>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000" fill="hold">
                                          <p:stCondLst>
                                            <p:cond delay="0"/>
                                          </p:stCondLst>
                                        </p:cTn>
                                        <p:tgtEl>
                                          <p:spTgt spid="13">
                                            <p:txEl>
                                              <p:pRg st="0" end="0"/>
                                            </p:txEl>
                                          </p:spTgt>
                                        </p:tgtEl>
                                        <p:attrNameLst>
                                          <p:attrName>style.visibility</p:attrName>
                                        </p:attrNameLst>
                                      </p:cBhvr>
                                      <p:to>
                                        <p:strVal val="visible"/>
                                      </p:to>
                                    </p:set>
                                    <p:animEffect transition="in" filter="checkerboard(across)">
                                      <p:cBhvr>
                                        <p:cTn id="13" dur="1000"/>
                                        <p:tgtEl>
                                          <p:spTgt spid="1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000" fill="hold">
                                          <p:stCondLst>
                                            <p:cond delay="0"/>
                                          </p:stCondLst>
                                        </p:cTn>
                                        <p:tgtEl>
                                          <p:spTgt spid="13">
                                            <p:txEl>
                                              <p:pRg st="1" end="1"/>
                                            </p:txEl>
                                          </p:spTgt>
                                        </p:tgtEl>
                                        <p:attrNameLst>
                                          <p:attrName>style.visibility</p:attrName>
                                        </p:attrNameLst>
                                      </p:cBhvr>
                                      <p:to>
                                        <p:strVal val="visible"/>
                                      </p:to>
                                    </p:set>
                                    <p:animEffect transition="in" filter="checkerboard(across)">
                                      <p:cBhvr>
                                        <p:cTn id="18" dur="1000"/>
                                        <p:tgtEl>
                                          <p:spTgt spid="1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000" fill="hold">
                                          <p:stCondLst>
                                            <p:cond delay="0"/>
                                          </p:stCondLst>
                                        </p:cTn>
                                        <p:tgtEl>
                                          <p:spTgt spid="13">
                                            <p:txEl>
                                              <p:pRg st="2" end="2"/>
                                            </p:txEl>
                                          </p:spTgt>
                                        </p:tgtEl>
                                        <p:attrNameLst>
                                          <p:attrName>style.visibility</p:attrName>
                                        </p:attrNameLst>
                                      </p:cBhvr>
                                      <p:to>
                                        <p:strVal val="visible"/>
                                      </p:to>
                                    </p:set>
                                    <p:animEffect transition="in" filter="checkerboard(across)">
                                      <p:cBhvr>
                                        <p:cTn id="23" dur="10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434" name="Shape 112"/>
          <p:cNvSpPr>
            <a:spLocks noChangeArrowheads="1"/>
          </p:cNvSpPr>
          <p:nvPr/>
        </p:nvSpPr>
        <p:spPr bwMode="auto">
          <a:xfrm>
            <a:off x="284164" y="342158"/>
            <a:ext cx="809625" cy="580871"/>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2</a:t>
            </a:r>
          </a:p>
        </p:txBody>
      </p:sp>
      <p:sp>
        <p:nvSpPr>
          <p:cNvPr id="2" name="文本框 1"/>
          <p:cNvSpPr txBox="1"/>
          <p:nvPr/>
        </p:nvSpPr>
        <p:spPr>
          <a:xfrm>
            <a:off x="1203326" y="342158"/>
            <a:ext cx="1514475" cy="520397"/>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学习目标</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8437"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097" name="矩形 24578"/>
          <p:cNvSpPr/>
          <p:nvPr/>
        </p:nvSpPr>
        <p:spPr>
          <a:xfrm>
            <a:off x="327025" y="1403960"/>
            <a:ext cx="8710930" cy="2336218"/>
          </a:xfrm>
          <a:prstGeom prst="rect">
            <a:avLst/>
          </a:prstGeom>
          <a:noFill/>
          <a:ln w="9525">
            <a:noFill/>
          </a:ln>
        </p:spPr>
        <p:txBody>
          <a:bodyPr wrap="square" anchor="ctr">
            <a:spAutoFit/>
          </a:bodyPr>
          <a:lstStyle/>
          <a:p>
            <a:pPr>
              <a:lnSpc>
                <a:spcPct val="140000"/>
              </a:lnSpc>
            </a:pPr>
            <a:r>
              <a:rPr lang="en-US" altLang="zh-CN" sz="2600" b="1" dirty="0">
                <a:latin typeface="微软雅黑" panose="020B0503020204020204" charset="-122"/>
                <a:ea typeface="微软雅黑" panose="020B0503020204020204" charset="-122"/>
                <a:cs typeface="微软雅黑" panose="020B0503020204020204" charset="-122"/>
              </a:rPr>
              <a:t>1.</a:t>
            </a:r>
            <a:r>
              <a:rPr lang="zh-CN" altLang="en-US" sz="2600" b="1" dirty="0">
                <a:latin typeface="微软雅黑" panose="020B0503020204020204" charset="-122"/>
                <a:ea typeface="微软雅黑" panose="020B0503020204020204" charset="-122"/>
                <a:cs typeface="微软雅黑" panose="020B0503020204020204" charset="-122"/>
              </a:rPr>
              <a:t>理解功、功率的概念；</a:t>
            </a:r>
          </a:p>
          <a:p>
            <a:pPr>
              <a:lnSpc>
                <a:spcPct val="140000"/>
              </a:lnSpc>
            </a:pPr>
            <a:r>
              <a:rPr lang="en-US" altLang="zh-CN" sz="2600" b="1" dirty="0">
                <a:latin typeface="微软雅黑" panose="020B0503020204020204" charset="-122"/>
                <a:ea typeface="微软雅黑" panose="020B0503020204020204" charset="-122"/>
                <a:cs typeface="微软雅黑" panose="020B0503020204020204" charset="-122"/>
              </a:rPr>
              <a:t>2.</a:t>
            </a:r>
            <a:r>
              <a:rPr lang="zh-CN" altLang="en-US" sz="2600" b="1" dirty="0">
                <a:latin typeface="微软雅黑" panose="020B0503020204020204" charset="-122"/>
                <a:ea typeface="微软雅黑" panose="020B0503020204020204" charset="-122"/>
                <a:cs typeface="微软雅黑" panose="020B0503020204020204" charset="-122"/>
              </a:rPr>
              <a:t>能分析力是否对物体做功；</a:t>
            </a:r>
          </a:p>
          <a:p>
            <a:pPr>
              <a:lnSpc>
                <a:spcPct val="140000"/>
              </a:lnSpc>
            </a:pPr>
            <a:r>
              <a:rPr lang="en-US" altLang="zh-CN" sz="2600" b="1" dirty="0">
                <a:latin typeface="微软雅黑" panose="020B0503020204020204" charset="-122"/>
                <a:ea typeface="微软雅黑" panose="020B0503020204020204" charset="-122"/>
                <a:cs typeface="微软雅黑" panose="020B0503020204020204" charset="-122"/>
              </a:rPr>
              <a:t>3.</a:t>
            </a:r>
            <a:r>
              <a:rPr lang="zh-CN" altLang="en-US" sz="2600" b="1" dirty="0">
                <a:latin typeface="微软雅黑" panose="020B0503020204020204" charset="-122"/>
                <a:ea typeface="微软雅黑" panose="020B0503020204020204" charset="-122"/>
                <a:cs typeface="微软雅黑" panose="020B0503020204020204" charset="-122"/>
              </a:rPr>
              <a:t>会利用功和功率解释生活中常见现象；</a:t>
            </a:r>
          </a:p>
          <a:p>
            <a:pPr>
              <a:lnSpc>
                <a:spcPct val="140000"/>
              </a:lnSpc>
            </a:pPr>
            <a:r>
              <a:rPr lang="en-US" altLang="zh-CN" sz="2600" b="1" dirty="0">
                <a:latin typeface="微软雅黑" panose="020B0503020204020204" charset="-122"/>
                <a:ea typeface="微软雅黑" panose="020B0503020204020204" charset="-122"/>
                <a:cs typeface="微软雅黑" panose="020B0503020204020204" charset="-122"/>
              </a:rPr>
              <a:t>4.</a:t>
            </a:r>
            <a:r>
              <a:rPr lang="zh-CN" altLang="en-US" sz="2600" b="1" dirty="0">
                <a:latin typeface="微软雅黑" panose="020B0503020204020204" charset="-122"/>
                <a:ea typeface="微软雅黑" panose="020B0503020204020204" charset="-122"/>
                <a:cs typeface="微软雅黑" panose="020B0503020204020204" charset="-122"/>
              </a:rPr>
              <a:t>能进行功与功率的简单计算。</a:t>
            </a:r>
          </a:p>
        </p:txBody>
      </p:sp>
    </p:spTree>
    <p:extLst>
      <p:ext uri="{BB962C8B-B14F-4D97-AF65-F5344CB8AC3E}">
        <p14:creationId xmlns:p14="http://schemas.microsoft.com/office/powerpoint/2010/main" val="748909454"/>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4097">
                                            <p:txEl>
                                              <p:pRg st="0" end="0"/>
                                            </p:txEl>
                                          </p:spTgt>
                                        </p:tgtEl>
                                        <p:attrNameLst>
                                          <p:attrName>style.visibility</p:attrName>
                                        </p:attrNameLst>
                                      </p:cBhvr>
                                      <p:to>
                                        <p:strVal val="visible"/>
                                      </p:to>
                                    </p:set>
                                    <p:animEffect transition="in" filter="checkerboard(across)">
                                      <p:cBhvr>
                                        <p:cTn id="7" dur="1000"/>
                                        <p:tgtEl>
                                          <p:spTgt spid="40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4097">
                                            <p:txEl>
                                              <p:pRg st="1" end="1"/>
                                            </p:txEl>
                                          </p:spTgt>
                                        </p:tgtEl>
                                        <p:attrNameLst>
                                          <p:attrName>style.visibility</p:attrName>
                                        </p:attrNameLst>
                                      </p:cBhvr>
                                      <p:to>
                                        <p:strVal val="visible"/>
                                      </p:to>
                                    </p:set>
                                    <p:animEffect transition="in" filter="checkerboard(across)">
                                      <p:cBhvr>
                                        <p:cTn id="12" dur="1000"/>
                                        <p:tgtEl>
                                          <p:spTgt spid="40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4097">
                                            <p:txEl>
                                              <p:pRg st="2" end="2"/>
                                            </p:txEl>
                                          </p:spTgt>
                                        </p:tgtEl>
                                        <p:attrNameLst>
                                          <p:attrName>style.visibility</p:attrName>
                                        </p:attrNameLst>
                                      </p:cBhvr>
                                      <p:to>
                                        <p:strVal val="visible"/>
                                      </p:to>
                                    </p:set>
                                    <p:animEffect transition="in" filter="checkerboard(across)">
                                      <p:cBhvr>
                                        <p:cTn id="17" dur="1000"/>
                                        <p:tgtEl>
                                          <p:spTgt spid="40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4097">
                                            <p:txEl>
                                              <p:pRg st="3" end="3"/>
                                            </p:txEl>
                                          </p:spTgt>
                                        </p:tgtEl>
                                        <p:attrNameLst>
                                          <p:attrName>style.visibility</p:attrName>
                                        </p:attrNameLst>
                                      </p:cBhvr>
                                      <p:to>
                                        <p:strVal val="visible"/>
                                      </p:to>
                                    </p:set>
                                    <p:animEffect transition="in" filter="checkerboard(across)">
                                      <p:cBhvr>
                                        <p:cTn id="22" dur="1000"/>
                                        <p:tgtEl>
                                          <p:spTgt spid="409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3308985" y="375577"/>
            <a:ext cx="1437640"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1.</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做功</a:t>
            </a:r>
          </a:p>
        </p:txBody>
      </p:sp>
      <p:sp>
        <p:nvSpPr>
          <p:cNvPr id="7" name="文本框 6"/>
          <p:cNvSpPr txBox="1"/>
          <p:nvPr/>
        </p:nvSpPr>
        <p:spPr>
          <a:xfrm>
            <a:off x="1891030" y="1005147"/>
            <a:ext cx="7247890"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物体受力且在力的方向上移动一段距离，我们就说力对物体做了</a:t>
            </a:r>
            <a:r>
              <a:rPr kumimoji="0" lang="zh-CN" altLang="en-US"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功</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p>
        </p:txBody>
      </p:sp>
      <p:sp>
        <p:nvSpPr>
          <p:cNvPr id="11" name="AutoShape 12"/>
          <p:cNvSpPr>
            <a:spLocks noChangeArrowheads="1"/>
          </p:cNvSpPr>
          <p:nvPr/>
        </p:nvSpPr>
        <p:spPr bwMode="auto">
          <a:xfrm>
            <a:off x="284480" y="1169383"/>
            <a:ext cx="1606550"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什么是功</a:t>
            </a:r>
          </a:p>
        </p:txBody>
      </p:sp>
      <p:sp>
        <p:nvSpPr>
          <p:cNvPr id="6" name="文本框 5"/>
          <p:cNvSpPr txBox="1"/>
          <p:nvPr/>
        </p:nvSpPr>
        <p:spPr>
          <a:xfrm>
            <a:off x="327025" y="3306354"/>
            <a:ext cx="8710930"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由此可以看出，小聪的拉力对箱子做了功；小明的推力对箱子没有做功；举重运动员举起杠铃过程中，举力对杠铃做了功。</a:t>
            </a:r>
          </a:p>
        </p:txBody>
      </p:sp>
      <p:sp>
        <p:nvSpPr>
          <p:cNvPr id="9" name="AutoShape 12"/>
          <p:cNvSpPr>
            <a:spLocks noChangeArrowheads="1"/>
          </p:cNvSpPr>
          <p:nvPr/>
        </p:nvSpPr>
        <p:spPr bwMode="auto">
          <a:xfrm>
            <a:off x="327025" y="2361045"/>
            <a:ext cx="1606550"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做功的条件</a:t>
            </a:r>
          </a:p>
        </p:txBody>
      </p:sp>
      <p:sp>
        <p:nvSpPr>
          <p:cNvPr id="10" name="文本框 9"/>
          <p:cNvSpPr txBox="1"/>
          <p:nvPr/>
        </p:nvSpPr>
        <p:spPr>
          <a:xfrm>
            <a:off x="1933575" y="2205721"/>
            <a:ext cx="5603240"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en-US" altLang="zh-CN" sz="240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mn-ea"/>
              </a:rPr>
              <a:t>1.</a:t>
            </a:r>
            <a:r>
              <a:rPr kumimoji="0" lang="zh-CN" altLang="en-US" sz="240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mn-ea"/>
              </a:rPr>
              <a:t>有力作用在物体上；</a:t>
            </a:r>
          </a:p>
          <a:p>
            <a:pPr marL="0" marR="0" indent="0" algn="l" defTabSz="914400" rtl="0" eaLnBrk="1" fontAlgn="auto" latinLnBrk="1" hangingPunct="0">
              <a:lnSpc>
                <a:spcPct val="150000"/>
              </a:lnSpc>
              <a:spcBef>
                <a:spcPts val="0"/>
              </a:spcBef>
              <a:spcAft>
                <a:spcPts val="0"/>
              </a:spcAft>
              <a:buClrTx/>
              <a:buSzTx/>
              <a:buFontTx/>
              <a:buNone/>
            </a:pPr>
            <a:r>
              <a:rPr kumimoji="0" lang="en-US" altLang="zh-CN" sz="240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mn-ea"/>
              </a:rPr>
              <a:t>2.</a:t>
            </a:r>
            <a:r>
              <a:rPr kumimoji="0" lang="zh-CN" altLang="en-US" sz="240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mn-ea"/>
              </a:rPr>
              <a:t>物体在力的方向上移动了一段距离。</a:t>
            </a:r>
          </a:p>
        </p:txBody>
      </p:sp>
    </p:spTree>
    <p:extLst>
      <p:ext uri="{BB962C8B-B14F-4D97-AF65-F5344CB8AC3E}">
        <p14:creationId xmlns:p14="http://schemas.microsoft.com/office/powerpoint/2010/main" val="1743059809"/>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0-#ppt_w/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7"/>
                                        </p:tgtEl>
                                        <p:attrNameLst>
                                          <p:attrName>style.visibility</p:attrName>
                                        </p:attrNameLst>
                                      </p:cBhvr>
                                      <p:to>
                                        <p:strVal val="visible"/>
                                      </p:to>
                                    </p:set>
                                    <p:animEffect transition="in" filter="checkerboard(across)">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0-#ppt_w/2"/>
                                          </p:val>
                                        </p:tav>
                                        <p:tav tm="100000">
                                          <p:val>
                                            <p:strVal val="#ppt_x"/>
                                          </p:val>
                                        </p:tav>
                                      </p:tavLst>
                                    </p:anim>
                                    <p:anim calcmode="lin" valueType="num">
                                      <p:cBhvr>
                                        <p:cTn id="2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000" fill="hold">
                                          <p:stCondLst>
                                            <p:cond delay="0"/>
                                          </p:stCondLst>
                                        </p:cTn>
                                        <p:tgtEl>
                                          <p:spTgt spid="10">
                                            <p:txEl>
                                              <p:pRg st="0" end="0"/>
                                            </p:txEl>
                                          </p:spTgt>
                                        </p:tgtEl>
                                        <p:attrNameLst>
                                          <p:attrName>style.visibility</p:attrName>
                                        </p:attrNameLst>
                                      </p:cBhvr>
                                      <p:to>
                                        <p:strVal val="visible"/>
                                      </p:to>
                                    </p:set>
                                    <p:animEffect transition="in" filter="checkerboard(across)">
                                      <p:cBhvr>
                                        <p:cTn id="30" dur="1000"/>
                                        <p:tgtEl>
                                          <p:spTgt spid="10">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000" fill="hold">
                                          <p:stCondLst>
                                            <p:cond delay="0"/>
                                          </p:stCondLst>
                                        </p:cTn>
                                        <p:tgtEl>
                                          <p:spTgt spid="10">
                                            <p:txEl>
                                              <p:pRg st="1" end="1"/>
                                            </p:txEl>
                                          </p:spTgt>
                                        </p:tgtEl>
                                        <p:attrNameLst>
                                          <p:attrName>style.visibility</p:attrName>
                                        </p:attrNameLst>
                                      </p:cBhvr>
                                      <p:to>
                                        <p:strVal val="visible"/>
                                      </p:to>
                                    </p:set>
                                    <p:animEffect transition="in" filter="checkerboard(across)">
                                      <p:cBhvr>
                                        <p:cTn id="35" dur="1000"/>
                                        <p:tgtEl>
                                          <p:spTgt spid="10">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000" fill="hold">
                                          <p:stCondLst>
                                            <p:cond delay="0"/>
                                          </p:stCondLst>
                                        </p:cTn>
                                        <p:tgtEl>
                                          <p:spTgt spid="6"/>
                                        </p:tgtEl>
                                        <p:attrNameLst>
                                          <p:attrName>style.visibility</p:attrName>
                                        </p:attrNameLst>
                                      </p:cBhvr>
                                      <p:to>
                                        <p:strVal val="visible"/>
                                      </p:to>
                                    </p:set>
                                    <p:animEffect transition="in" filter="checkerboard(across)">
                                      <p:cBhvr>
                                        <p:cTn id="4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11" grpId="0" bldLvl="0" animBg="1"/>
      <p:bldP spid="6"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3308985" y="375577"/>
            <a:ext cx="1437640"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1.</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做功</a:t>
            </a:r>
          </a:p>
        </p:txBody>
      </p:sp>
      <p:sp>
        <p:nvSpPr>
          <p:cNvPr id="7" name="文本框 6"/>
          <p:cNvSpPr txBox="1"/>
          <p:nvPr/>
        </p:nvSpPr>
        <p:spPr>
          <a:xfrm>
            <a:off x="1891031" y="1005147"/>
            <a:ext cx="6259195" cy="6454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判断下面几种运动，重力对物体是否做功？</a:t>
            </a:r>
          </a:p>
        </p:txBody>
      </p:sp>
      <p:sp>
        <p:nvSpPr>
          <p:cNvPr id="11" name="AutoShape 12"/>
          <p:cNvSpPr>
            <a:spLocks noChangeArrowheads="1"/>
          </p:cNvSpPr>
          <p:nvPr/>
        </p:nvSpPr>
        <p:spPr bwMode="auto">
          <a:xfrm>
            <a:off x="284480" y="1169383"/>
            <a:ext cx="1606550"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pic>
        <p:nvPicPr>
          <p:cNvPr id="3" name="图片 -2147482490" descr="IMG_256"/>
          <p:cNvPicPr>
            <a:picLocks noChangeAspect="1"/>
          </p:cNvPicPr>
          <p:nvPr/>
        </p:nvPicPr>
        <p:blipFill>
          <a:blip r:embed="rId3" cstate="print"/>
          <a:stretch>
            <a:fillRect/>
          </a:stretch>
        </p:blipFill>
        <p:spPr>
          <a:xfrm>
            <a:off x="501015" y="1793223"/>
            <a:ext cx="1564640" cy="1556418"/>
          </a:xfrm>
          <a:prstGeom prst="rect">
            <a:avLst/>
          </a:prstGeom>
          <a:noFill/>
          <a:ln w="9525">
            <a:noFill/>
          </a:ln>
        </p:spPr>
      </p:pic>
      <p:pic>
        <p:nvPicPr>
          <p:cNvPr id="6" name="图片 -2147482489" descr="IMG_256"/>
          <p:cNvPicPr>
            <a:picLocks noChangeAspect="1"/>
          </p:cNvPicPr>
          <p:nvPr/>
        </p:nvPicPr>
        <p:blipFill>
          <a:blip r:embed="rId4" cstate="print"/>
          <a:stretch>
            <a:fillRect/>
          </a:stretch>
        </p:blipFill>
        <p:spPr>
          <a:xfrm>
            <a:off x="3004186" y="2009021"/>
            <a:ext cx="2908935" cy="1340620"/>
          </a:xfrm>
          <a:prstGeom prst="rect">
            <a:avLst/>
          </a:prstGeom>
          <a:noFill/>
          <a:ln w="9525">
            <a:noFill/>
          </a:ln>
        </p:spPr>
      </p:pic>
      <p:grpSp>
        <p:nvGrpSpPr>
          <p:cNvPr id="9" name="Group 15"/>
          <p:cNvGrpSpPr/>
          <p:nvPr/>
        </p:nvGrpSpPr>
        <p:grpSpPr>
          <a:xfrm>
            <a:off x="6698616" y="1679277"/>
            <a:ext cx="1326515" cy="1625168"/>
            <a:chOff x="0" y="0"/>
            <a:chExt cx="1121" cy="1241"/>
          </a:xfrm>
        </p:grpSpPr>
        <p:sp>
          <p:nvSpPr>
            <p:cNvPr id="33869" name="Rectangle 16"/>
            <p:cNvSpPr/>
            <p:nvPr/>
          </p:nvSpPr>
          <p:spPr>
            <a:xfrm rot="5400000" flipH="1">
              <a:off x="598" y="164"/>
              <a:ext cx="257" cy="493"/>
            </a:xfrm>
            <a:prstGeom prst="rect">
              <a:avLst/>
            </a:prstGeom>
            <a:noFill/>
            <a:ln w="9525">
              <a:noFill/>
            </a:ln>
          </p:spPr>
          <p:txBody>
            <a:bodyPr wrap="square">
              <a:spAutoFit/>
            </a:bodyPr>
            <a:lstStyle/>
            <a:p>
              <a:pPr algn="ctr" eaLnBrk="1" hangingPunct="1"/>
              <a:r>
                <a:rPr lang="zh-CN" altLang="en-US" sz="3200" b="1" dirty="0">
                  <a:solidFill>
                    <a:schemeClr val="folHlink"/>
                  </a:solidFill>
                  <a:latin typeface="Tahoma" panose="020B0604030504040204" pitchFamily="34" charset="0"/>
                  <a:sym typeface="Wingdings" panose="05000000000000000000" pitchFamily="2" charset="2"/>
                </a:rPr>
                <a:t></a:t>
              </a:r>
            </a:p>
          </p:txBody>
        </p:sp>
        <p:sp>
          <p:nvSpPr>
            <p:cNvPr id="33870" name="Line 17"/>
            <p:cNvSpPr/>
            <p:nvPr/>
          </p:nvSpPr>
          <p:spPr>
            <a:xfrm>
              <a:off x="735" y="316"/>
              <a:ext cx="0" cy="409"/>
            </a:xfrm>
            <a:prstGeom prst="line">
              <a:avLst/>
            </a:prstGeom>
            <a:ln w="28575" cap="flat" cmpd="sng">
              <a:solidFill>
                <a:schemeClr val="tx1"/>
              </a:solidFill>
              <a:prstDash val="solid"/>
              <a:headEnd type="arrow" w="med" len="med"/>
              <a:tailEnd type="none" w="med" len="med"/>
            </a:ln>
          </p:spPr>
        </p:sp>
        <p:sp>
          <p:nvSpPr>
            <p:cNvPr id="33871" name="Line 18"/>
            <p:cNvSpPr/>
            <p:nvPr/>
          </p:nvSpPr>
          <p:spPr>
            <a:xfrm>
              <a:off x="0" y="126"/>
              <a:ext cx="1121" cy="0"/>
            </a:xfrm>
            <a:prstGeom prst="line">
              <a:avLst/>
            </a:prstGeom>
            <a:ln w="38100" cap="flat" cmpd="sng">
              <a:solidFill>
                <a:schemeClr val="tx1"/>
              </a:solidFill>
              <a:prstDash val="solid"/>
              <a:headEnd type="none" w="med" len="med"/>
              <a:tailEnd type="none" w="med" len="med"/>
            </a:ln>
          </p:spPr>
        </p:sp>
        <p:sp>
          <p:nvSpPr>
            <p:cNvPr id="33872" name="Line 19"/>
            <p:cNvSpPr/>
            <p:nvPr/>
          </p:nvSpPr>
          <p:spPr>
            <a:xfrm>
              <a:off x="38" y="0"/>
              <a:ext cx="117" cy="126"/>
            </a:xfrm>
            <a:prstGeom prst="line">
              <a:avLst/>
            </a:prstGeom>
            <a:ln w="38100" cap="flat" cmpd="sng">
              <a:solidFill>
                <a:schemeClr val="tx1"/>
              </a:solidFill>
              <a:prstDash val="solid"/>
              <a:headEnd type="none" w="med" len="med"/>
              <a:tailEnd type="none" w="med" len="med"/>
            </a:ln>
          </p:spPr>
        </p:sp>
        <p:sp>
          <p:nvSpPr>
            <p:cNvPr id="33873" name="Line 20"/>
            <p:cNvSpPr/>
            <p:nvPr/>
          </p:nvSpPr>
          <p:spPr>
            <a:xfrm>
              <a:off x="155" y="0"/>
              <a:ext cx="116" cy="126"/>
            </a:xfrm>
            <a:prstGeom prst="line">
              <a:avLst/>
            </a:prstGeom>
            <a:ln w="38100" cap="flat" cmpd="sng">
              <a:solidFill>
                <a:schemeClr val="tx1"/>
              </a:solidFill>
              <a:prstDash val="solid"/>
              <a:headEnd type="none" w="med" len="med"/>
              <a:tailEnd type="none" w="med" len="med"/>
            </a:ln>
          </p:spPr>
        </p:sp>
        <p:sp>
          <p:nvSpPr>
            <p:cNvPr id="33874" name="Line 21"/>
            <p:cNvSpPr/>
            <p:nvPr/>
          </p:nvSpPr>
          <p:spPr>
            <a:xfrm>
              <a:off x="309" y="0"/>
              <a:ext cx="116" cy="126"/>
            </a:xfrm>
            <a:prstGeom prst="line">
              <a:avLst/>
            </a:prstGeom>
            <a:ln w="38100" cap="flat" cmpd="sng">
              <a:solidFill>
                <a:schemeClr val="tx1"/>
              </a:solidFill>
              <a:prstDash val="solid"/>
              <a:headEnd type="none" w="med" len="med"/>
              <a:tailEnd type="none" w="med" len="med"/>
            </a:ln>
          </p:spPr>
        </p:sp>
        <p:sp>
          <p:nvSpPr>
            <p:cNvPr id="33875" name="Line 22"/>
            <p:cNvSpPr/>
            <p:nvPr/>
          </p:nvSpPr>
          <p:spPr>
            <a:xfrm>
              <a:off x="425" y="0"/>
              <a:ext cx="116" cy="126"/>
            </a:xfrm>
            <a:prstGeom prst="line">
              <a:avLst/>
            </a:prstGeom>
            <a:ln w="38100" cap="flat" cmpd="sng">
              <a:solidFill>
                <a:schemeClr val="tx1"/>
              </a:solidFill>
              <a:prstDash val="solid"/>
              <a:headEnd type="none" w="med" len="med"/>
              <a:tailEnd type="none" w="med" len="med"/>
            </a:ln>
          </p:spPr>
        </p:sp>
        <p:sp>
          <p:nvSpPr>
            <p:cNvPr id="33876" name="Line 23"/>
            <p:cNvSpPr/>
            <p:nvPr/>
          </p:nvSpPr>
          <p:spPr>
            <a:xfrm>
              <a:off x="541" y="0"/>
              <a:ext cx="116" cy="126"/>
            </a:xfrm>
            <a:prstGeom prst="line">
              <a:avLst/>
            </a:prstGeom>
            <a:ln w="38100" cap="flat" cmpd="sng">
              <a:solidFill>
                <a:schemeClr val="tx1"/>
              </a:solidFill>
              <a:prstDash val="solid"/>
              <a:headEnd type="none" w="med" len="med"/>
              <a:tailEnd type="none" w="med" len="med"/>
            </a:ln>
          </p:spPr>
        </p:sp>
        <p:sp>
          <p:nvSpPr>
            <p:cNvPr id="33877" name="Line 24"/>
            <p:cNvSpPr/>
            <p:nvPr/>
          </p:nvSpPr>
          <p:spPr>
            <a:xfrm>
              <a:off x="657" y="0"/>
              <a:ext cx="116" cy="126"/>
            </a:xfrm>
            <a:prstGeom prst="line">
              <a:avLst/>
            </a:prstGeom>
            <a:ln w="38100" cap="flat" cmpd="sng">
              <a:solidFill>
                <a:schemeClr val="tx1"/>
              </a:solidFill>
              <a:prstDash val="solid"/>
              <a:headEnd type="none" w="med" len="med"/>
              <a:tailEnd type="none" w="med" len="med"/>
            </a:ln>
          </p:spPr>
        </p:sp>
        <p:sp>
          <p:nvSpPr>
            <p:cNvPr id="33878" name="Line 25"/>
            <p:cNvSpPr/>
            <p:nvPr/>
          </p:nvSpPr>
          <p:spPr>
            <a:xfrm>
              <a:off x="773" y="0"/>
              <a:ext cx="116" cy="126"/>
            </a:xfrm>
            <a:prstGeom prst="line">
              <a:avLst/>
            </a:prstGeom>
            <a:ln w="38100" cap="flat" cmpd="sng">
              <a:solidFill>
                <a:schemeClr val="tx1"/>
              </a:solidFill>
              <a:prstDash val="solid"/>
              <a:headEnd type="none" w="med" len="med"/>
              <a:tailEnd type="none" w="med" len="med"/>
            </a:ln>
          </p:spPr>
        </p:sp>
        <p:sp>
          <p:nvSpPr>
            <p:cNvPr id="33879" name="Line 26"/>
            <p:cNvSpPr/>
            <p:nvPr/>
          </p:nvSpPr>
          <p:spPr>
            <a:xfrm>
              <a:off x="889" y="0"/>
              <a:ext cx="116" cy="126"/>
            </a:xfrm>
            <a:prstGeom prst="line">
              <a:avLst/>
            </a:prstGeom>
            <a:ln w="38100" cap="flat" cmpd="sng">
              <a:solidFill>
                <a:schemeClr val="tx1"/>
              </a:solidFill>
              <a:prstDash val="solid"/>
              <a:headEnd type="none" w="med" len="med"/>
              <a:tailEnd type="none" w="med" len="med"/>
            </a:ln>
          </p:spPr>
        </p:sp>
        <p:sp>
          <p:nvSpPr>
            <p:cNvPr id="33880" name="Line 27"/>
            <p:cNvSpPr/>
            <p:nvPr/>
          </p:nvSpPr>
          <p:spPr>
            <a:xfrm>
              <a:off x="363" y="135"/>
              <a:ext cx="0" cy="499"/>
            </a:xfrm>
            <a:prstGeom prst="line">
              <a:avLst/>
            </a:prstGeom>
            <a:ln w="38100" cap="flat" cmpd="sng">
              <a:solidFill>
                <a:schemeClr val="tx1"/>
              </a:solidFill>
              <a:prstDash val="solid"/>
              <a:headEnd type="none" w="med" len="med"/>
              <a:tailEnd type="none" w="med" len="med"/>
            </a:ln>
          </p:spPr>
        </p:sp>
        <p:sp>
          <p:nvSpPr>
            <p:cNvPr id="33881" name="Oval 28"/>
            <p:cNvSpPr/>
            <p:nvPr/>
          </p:nvSpPr>
          <p:spPr>
            <a:xfrm>
              <a:off x="363" y="497"/>
              <a:ext cx="363" cy="363"/>
            </a:xfrm>
            <a:prstGeom prst="ellipse">
              <a:avLst/>
            </a:prstGeom>
            <a:solidFill>
              <a:schemeClr val="accent1"/>
            </a:solidFill>
            <a:ln w="76200" cap="flat" cmpd="tri">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grpSp>
          <p:nvGrpSpPr>
            <p:cNvPr id="33882" name="Group 29"/>
            <p:cNvGrpSpPr/>
            <p:nvPr/>
          </p:nvGrpSpPr>
          <p:grpSpPr>
            <a:xfrm>
              <a:off x="426" y="952"/>
              <a:ext cx="227" cy="289"/>
              <a:chOff x="0" y="0"/>
              <a:chExt cx="309" cy="335"/>
            </a:xfrm>
          </p:grpSpPr>
          <p:sp>
            <p:nvSpPr>
              <p:cNvPr id="33884" name="AutoShape 30"/>
              <p:cNvSpPr/>
              <p:nvPr/>
            </p:nvSpPr>
            <p:spPr>
              <a:xfrm>
                <a:off x="0" y="102"/>
                <a:ext cx="309" cy="233"/>
              </a:xfrm>
              <a:custGeom>
                <a:avLst/>
                <a:gdLst>
                  <a:gd name="txL" fmla="*/ 4264 w 21600"/>
                  <a:gd name="txT" fmla="*/ 4264 h 21600"/>
                  <a:gd name="txR" fmla="*/ 17336 w 21600"/>
                  <a:gd name="txB" fmla="*/ 17336 h 21600"/>
                </a:gdLst>
                <a:ahLst/>
                <a:cxnLst>
                  <a:cxn ang="0">
                    <a:pos x="274" y="117"/>
                  </a:cxn>
                  <a:cxn ang="0">
                    <a:pos x="155" y="233"/>
                  </a:cxn>
                  <a:cxn ang="0">
                    <a:pos x="35" y="117"/>
                  </a:cxn>
                  <a:cxn ang="0">
                    <a:pos x="155" y="0"/>
                  </a:cxn>
                </a:cxnLst>
                <a:rect l="txL" t="txT" r="txR" b="txB"/>
                <a:pathLst>
                  <a:path w="21600" h="21600">
                    <a:moveTo>
                      <a:pt x="0" y="0"/>
                    </a:moveTo>
                    <a:lnTo>
                      <a:pt x="4889" y="21600"/>
                    </a:lnTo>
                    <a:lnTo>
                      <a:pt x="16711" y="21600"/>
                    </a:lnTo>
                    <a:lnTo>
                      <a:pt x="21600" y="0"/>
                    </a:lnTo>
                    <a:close/>
                  </a:path>
                </a:pathLst>
              </a:custGeom>
              <a:gradFill rotWithShape="1">
                <a:gsLst>
                  <a:gs pos="0">
                    <a:srgbClr val="595959">
                      <a:alpha val="100000"/>
                    </a:srgbClr>
                  </a:gs>
                  <a:gs pos="100000">
                    <a:srgbClr val="C0C0C0">
                      <a:alpha val="0"/>
                    </a:srgbClr>
                  </a:gs>
                </a:gsLst>
                <a:lin ang="0" scaled="1"/>
                <a:tileRect/>
              </a:gradFill>
              <a:ln w="9525" cap="flat" cmpd="sng">
                <a:solidFill>
                  <a:srgbClr val="C0C0C0">
                    <a:alpha val="100000"/>
                  </a:srgbClr>
                </a:solidFill>
                <a:prstDash val="solid"/>
                <a:miter lim="800000"/>
                <a:headEnd type="none" w="med" len="med"/>
                <a:tailEnd type="none" w="med" len="med"/>
              </a:ln>
            </p:spPr>
            <p:txBody>
              <a:bodyPr/>
              <a:lstStyle/>
              <a:p>
                <a:endParaRPr lang="zh-CN" altLang="en-US"/>
              </a:p>
            </p:txBody>
          </p:sp>
          <p:sp>
            <p:nvSpPr>
              <p:cNvPr id="33885" name="AutoShape 31"/>
              <p:cNvSpPr/>
              <p:nvPr/>
            </p:nvSpPr>
            <p:spPr>
              <a:xfrm>
                <a:off x="0" y="0"/>
                <a:ext cx="309" cy="203"/>
              </a:xfrm>
              <a:custGeom>
                <a:avLst/>
                <a:gdLst>
                  <a:gd name="txL" fmla="*/ 0 w 21600"/>
                  <a:gd name="txT" fmla="*/ 0 h 21600"/>
                  <a:gd name="txR" fmla="*/ 21600 w 21600"/>
                  <a:gd name="txB" fmla="*/ 7661 h 21600"/>
                </a:gdLst>
                <a:ahLst/>
                <a:cxnLst>
                  <a:cxn ang="0">
                    <a:pos x="155" y="0"/>
                  </a:cxn>
                  <a:cxn ang="0">
                    <a:pos x="7" y="102"/>
                  </a:cxn>
                  <a:cxn ang="0">
                    <a:pos x="155" y="10"/>
                  </a:cxn>
                  <a:cxn ang="0">
                    <a:pos x="302" y="102"/>
                  </a:cxn>
                </a:cxnLst>
                <a:rect l="txL" t="txT" r="txR" b="txB"/>
                <a:pathLst>
                  <a:path w="21600" h="21600">
                    <a:moveTo>
                      <a:pt x="1021" y="10800"/>
                    </a:moveTo>
                    <a:cubicBezTo>
                      <a:pt x="1021" y="5399"/>
                      <a:pt x="5399" y="1021"/>
                      <a:pt x="10800" y="1021"/>
                    </a:cubicBezTo>
                    <a:cubicBezTo>
                      <a:pt x="16200" y="1020"/>
                      <a:pt x="20578" y="5399"/>
                      <a:pt x="20579" y="10799"/>
                    </a:cubicBezTo>
                    <a:lnTo>
                      <a:pt x="21600" y="10800"/>
                    </a:lnTo>
                    <a:cubicBezTo>
                      <a:pt x="21600" y="4835"/>
                      <a:pt x="16764" y="0"/>
                      <a:pt x="10800" y="0"/>
                    </a:cubicBezTo>
                    <a:cubicBezTo>
                      <a:pt x="4835" y="0"/>
                      <a:pt x="0" y="4835"/>
                      <a:pt x="0" y="10800"/>
                    </a:cubicBezTo>
                    <a:close/>
                  </a:path>
                </a:pathLst>
              </a:custGeom>
              <a:gradFill rotWithShape="1">
                <a:gsLst>
                  <a:gs pos="0">
                    <a:srgbClr val="36631F">
                      <a:alpha val="100000"/>
                    </a:srgbClr>
                  </a:gs>
                  <a:gs pos="100000">
                    <a:srgbClr val="74D743">
                      <a:alpha val="0"/>
                    </a:srgbClr>
                  </a:gs>
                </a:gsLst>
                <a:lin ang="0" scaled="1"/>
                <a:tileRect/>
              </a:gradFill>
              <a:ln w="9525" cap="flat" cmpd="sng">
                <a:solidFill>
                  <a:srgbClr val="C0C0C0">
                    <a:alpha val="100000"/>
                  </a:srgbClr>
                </a:solidFill>
                <a:prstDash val="solid"/>
                <a:miter lim="800000"/>
                <a:headEnd type="none" w="med" len="med"/>
                <a:tailEnd type="none" w="med" len="med"/>
              </a:ln>
            </p:spPr>
            <p:txBody>
              <a:bodyPr/>
              <a:lstStyle/>
              <a:p>
                <a:endParaRPr lang="zh-CN" altLang="en-US"/>
              </a:p>
            </p:txBody>
          </p:sp>
        </p:grpSp>
        <p:sp>
          <p:nvSpPr>
            <p:cNvPr id="33883" name="Line 32"/>
            <p:cNvSpPr/>
            <p:nvPr/>
          </p:nvSpPr>
          <p:spPr>
            <a:xfrm flipV="1">
              <a:off x="544" y="680"/>
              <a:ext cx="0" cy="272"/>
            </a:xfrm>
            <a:prstGeom prst="line">
              <a:avLst/>
            </a:prstGeom>
            <a:ln w="28575" cap="flat" cmpd="sng">
              <a:solidFill>
                <a:schemeClr val="tx1"/>
              </a:solidFill>
              <a:prstDash val="solid"/>
              <a:headEnd type="none" w="med" len="med"/>
              <a:tailEnd type="none" w="med" len="med"/>
            </a:ln>
          </p:spPr>
        </p:sp>
      </p:grpSp>
      <p:sp>
        <p:nvSpPr>
          <p:cNvPr id="12" name="文本框 11"/>
          <p:cNvSpPr txBox="1"/>
          <p:nvPr/>
        </p:nvSpPr>
        <p:spPr>
          <a:xfrm>
            <a:off x="284481" y="3349641"/>
            <a:ext cx="2225928"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甲</a:t>
            </a: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静止在桌面上茶杯</a:t>
            </a:r>
          </a:p>
        </p:txBody>
      </p:sp>
      <p:sp>
        <p:nvSpPr>
          <p:cNvPr id="13" name="文本框 12"/>
          <p:cNvSpPr txBox="1"/>
          <p:nvPr/>
        </p:nvSpPr>
        <p:spPr>
          <a:xfrm>
            <a:off x="3314066" y="3349641"/>
            <a:ext cx="2456761"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乙</a:t>
            </a: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在水平面滚动的小球</a:t>
            </a:r>
          </a:p>
        </p:txBody>
      </p:sp>
      <p:sp>
        <p:nvSpPr>
          <p:cNvPr id="14" name="文本框 13"/>
          <p:cNvSpPr txBox="1"/>
          <p:nvPr/>
        </p:nvSpPr>
        <p:spPr>
          <a:xfrm>
            <a:off x="6306186" y="3349641"/>
            <a:ext cx="2456761"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丙</a:t>
            </a: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利用动滑轮提起水桶</a:t>
            </a:r>
          </a:p>
        </p:txBody>
      </p:sp>
      <p:sp>
        <p:nvSpPr>
          <p:cNvPr id="15" name="文本框 14"/>
          <p:cNvSpPr txBox="1"/>
          <p:nvPr/>
        </p:nvSpPr>
        <p:spPr>
          <a:xfrm>
            <a:off x="327026" y="3717579"/>
            <a:ext cx="8625205"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i="0" u="none" strike="noStrike" cap="none" spc="0" normalizeH="0" baseline="0">
                <a:ln>
                  <a:noFill/>
                </a:ln>
                <a:solidFill>
                  <a:srgbClr val="C00000"/>
                </a:solidFill>
                <a:effectLst/>
                <a:uFillTx/>
                <a:latin typeface="微软雅黑" panose="020B0503020204020204" charset="-122"/>
                <a:ea typeface="微软雅黑" panose="020B0503020204020204" charset="-122"/>
                <a:cs typeface="微软雅黑" panose="020B0503020204020204" charset="-122"/>
                <a:sym typeface="+mn-ea"/>
              </a:rPr>
              <a:t>甲图，重力没对茶杯做功；乙图，重力没有对小球做功；丙图，重力对水桶做功。</a:t>
            </a:r>
          </a:p>
        </p:txBody>
      </p:sp>
    </p:spTree>
    <p:extLst>
      <p:ext uri="{BB962C8B-B14F-4D97-AF65-F5344CB8AC3E}">
        <p14:creationId xmlns:p14="http://schemas.microsoft.com/office/powerpoint/2010/main" val="3153269374"/>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000" fill="hold">
                                          <p:stCondLst>
                                            <p:cond delay="0"/>
                                          </p:stCondLst>
                                        </p:cTn>
                                        <p:tgtEl>
                                          <p:spTgt spid="11"/>
                                        </p:tgtEl>
                                        <p:attrNameLst>
                                          <p:attrName>style.visibility</p:attrName>
                                        </p:attrNameLst>
                                      </p:cBhvr>
                                      <p:to>
                                        <p:strVal val="visible"/>
                                      </p:to>
                                    </p:set>
                                    <p:animEffect transition="in" filter="checkerboard(across)">
                                      <p:cBhvr>
                                        <p:cTn id="13" dur="10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7"/>
                                        </p:tgtEl>
                                        <p:attrNameLst>
                                          <p:attrName>style.visibility</p:attrName>
                                        </p:attrNameLst>
                                      </p:cBhvr>
                                      <p:to>
                                        <p:strVal val="visible"/>
                                      </p:to>
                                    </p:set>
                                    <p:animEffect transition="in" filter="checkerboard(across)">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12"/>
                                        </p:tgtEl>
                                        <p:attrNameLst>
                                          <p:attrName>style.visibility</p:attrName>
                                        </p:attrNameLst>
                                      </p:cBhvr>
                                      <p:to>
                                        <p:strVal val="visible"/>
                                      </p:to>
                                    </p:set>
                                    <p:animEffect transition="in" filter="checkerboard(across)">
                                      <p:cBhvr>
                                        <p:cTn id="23" dur="1000"/>
                                        <p:tgtEl>
                                          <p:spTgt spid="12"/>
                                        </p:tgtEl>
                                      </p:cBhvr>
                                    </p:animEffect>
                                  </p:childTnLst>
                                </p:cTn>
                              </p:par>
                              <p:par>
                                <p:cTn id="24" presetID="5" presetClass="entr" presetSubtype="10" fill="hold" nodeType="withEffect">
                                  <p:stCondLst>
                                    <p:cond delay="0"/>
                                  </p:stCondLst>
                                  <p:childTnLst>
                                    <p:set>
                                      <p:cBhvr>
                                        <p:cTn id="25" dur="1000" fill="hold">
                                          <p:stCondLst>
                                            <p:cond delay="0"/>
                                          </p:stCondLst>
                                        </p:cTn>
                                        <p:tgtEl>
                                          <p:spTgt spid="3"/>
                                        </p:tgtEl>
                                        <p:attrNameLst>
                                          <p:attrName>style.visibility</p:attrName>
                                        </p:attrNameLst>
                                      </p:cBhvr>
                                      <p:to>
                                        <p:strVal val="visible"/>
                                      </p:to>
                                    </p:set>
                                    <p:animEffect transition="in" filter="checkerboard(across)">
                                      <p:cBhvr>
                                        <p:cTn id="26" dur="10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000" fill="hold">
                                          <p:stCondLst>
                                            <p:cond delay="0"/>
                                          </p:stCondLst>
                                        </p:cTn>
                                        <p:tgtEl>
                                          <p:spTgt spid="6"/>
                                        </p:tgtEl>
                                        <p:attrNameLst>
                                          <p:attrName>style.visibility</p:attrName>
                                        </p:attrNameLst>
                                      </p:cBhvr>
                                      <p:to>
                                        <p:strVal val="visible"/>
                                      </p:to>
                                    </p:set>
                                    <p:animEffect transition="in" filter="checkerboard(across)">
                                      <p:cBhvr>
                                        <p:cTn id="31" dur="1000"/>
                                        <p:tgtEl>
                                          <p:spTgt spid="6"/>
                                        </p:tgtEl>
                                      </p:cBhvr>
                                    </p:animEffect>
                                  </p:childTnLst>
                                </p:cTn>
                              </p:par>
                              <p:par>
                                <p:cTn id="32" presetID="5" presetClass="entr" presetSubtype="10" fill="hold" grpId="0" nodeType="withEffect">
                                  <p:stCondLst>
                                    <p:cond delay="0"/>
                                  </p:stCondLst>
                                  <p:childTnLst>
                                    <p:set>
                                      <p:cBhvr>
                                        <p:cTn id="33" dur="1000" fill="hold">
                                          <p:stCondLst>
                                            <p:cond delay="0"/>
                                          </p:stCondLst>
                                        </p:cTn>
                                        <p:tgtEl>
                                          <p:spTgt spid="13"/>
                                        </p:tgtEl>
                                        <p:attrNameLst>
                                          <p:attrName>style.visibility</p:attrName>
                                        </p:attrNameLst>
                                      </p:cBhvr>
                                      <p:to>
                                        <p:strVal val="visible"/>
                                      </p:to>
                                    </p:set>
                                    <p:animEffect transition="in" filter="checkerboard(across)">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nodeType="clickEffect">
                                  <p:stCondLst>
                                    <p:cond delay="0"/>
                                  </p:stCondLst>
                                  <p:childTnLst>
                                    <p:set>
                                      <p:cBhvr>
                                        <p:cTn id="38" dur="1000" fill="hold">
                                          <p:stCondLst>
                                            <p:cond delay="0"/>
                                          </p:stCondLst>
                                        </p:cTn>
                                        <p:tgtEl>
                                          <p:spTgt spid="9"/>
                                        </p:tgtEl>
                                        <p:attrNameLst>
                                          <p:attrName>style.visibility</p:attrName>
                                        </p:attrNameLst>
                                      </p:cBhvr>
                                      <p:to>
                                        <p:strVal val="visible"/>
                                      </p:to>
                                    </p:set>
                                    <p:animEffect transition="in" filter="checkerboard(across)">
                                      <p:cBhvr>
                                        <p:cTn id="39" dur="1000"/>
                                        <p:tgtEl>
                                          <p:spTgt spid="9"/>
                                        </p:tgtEl>
                                      </p:cBhvr>
                                    </p:animEffect>
                                  </p:childTnLst>
                                </p:cTn>
                              </p:par>
                              <p:par>
                                <p:cTn id="40" presetID="5" presetClass="entr" presetSubtype="10" fill="hold" grpId="0" nodeType="withEffect">
                                  <p:stCondLst>
                                    <p:cond delay="0"/>
                                  </p:stCondLst>
                                  <p:childTnLst>
                                    <p:set>
                                      <p:cBhvr>
                                        <p:cTn id="41" dur="1000" fill="hold">
                                          <p:stCondLst>
                                            <p:cond delay="0"/>
                                          </p:stCondLst>
                                        </p:cTn>
                                        <p:tgtEl>
                                          <p:spTgt spid="14"/>
                                        </p:tgtEl>
                                        <p:attrNameLst>
                                          <p:attrName>style.visibility</p:attrName>
                                        </p:attrNameLst>
                                      </p:cBhvr>
                                      <p:to>
                                        <p:strVal val="visible"/>
                                      </p:to>
                                    </p:set>
                                    <p:animEffect transition="in" filter="checkerboard(across)">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15"/>
                                        </p:tgtEl>
                                        <p:attrNameLst>
                                          <p:attrName>style.visibility</p:attrName>
                                        </p:attrNameLst>
                                      </p:cBhvr>
                                      <p:to>
                                        <p:strVal val="visible"/>
                                      </p:to>
                                    </p:set>
                                    <p:animEffect transition="in" filter="checkerboard(across)">
                                      <p:cBhvr>
                                        <p:cTn id="4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2.</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功的计算</a:t>
            </a:r>
          </a:p>
        </p:txBody>
      </p:sp>
      <p:sp>
        <p:nvSpPr>
          <p:cNvPr id="11" name="AutoShape 12"/>
          <p:cNvSpPr>
            <a:spLocks noChangeArrowheads="1"/>
          </p:cNvSpPr>
          <p:nvPr/>
        </p:nvSpPr>
        <p:spPr bwMode="auto">
          <a:xfrm>
            <a:off x="252096" y="1106362"/>
            <a:ext cx="210629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如何计算功</a:t>
            </a:r>
          </a:p>
        </p:txBody>
      </p:sp>
      <p:sp>
        <p:nvSpPr>
          <p:cNvPr id="7" name="文本框 6"/>
          <p:cNvSpPr txBox="1"/>
          <p:nvPr/>
        </p:nvSpPr>
        <p:spPr>
          <a:xfrm>
            <a:off x="2426971" y="885472"/>
            <a:ext cx="6259195"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力（</a:t>
            </a:r>
            <a:r>
              <a:rPr kumimoji="0" lang="en-US" altLang="zh-CN"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F</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）与物体沿力的方向上移动的距离（</a:t>
            </a:r>
            <a:r>
              <a:rPr kumimoji="0" lang="en-US" altLang="zh-CN"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s</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）的乘积（</a:t>
            </a:r>
            <a:r>
              <a:rPr kumimoji="0" lang="en-US" altLang="zh-CN"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W</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endPar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3" name="AutoShape 12"/>
          <p:cNvSpPr>
            <a:spLocks noChangeArrowheads="1"/>
          </p:cNvSpPr>
          <p:nvPr/>
        </p:nvSpPr>
        <p:spPr bwMode="auto">
          <a:xfrm>
            <a:off x="252096" y="2169437"/>
            <a:ext cx="210629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功的公式</a:t>
            </a:r>
          </a:p>
        </p:txBody>
      </p:sp>
      <p:sp>
        <p:nvSpPr>
          <p:cNvPr id="6" name="文本框 5"/>
          <p:cNvSpPr txBox="1"/>
          <p:nvPr/>
        </p:nvSpPr>
        <p:spPr>
          <a:xfrm>
            <a:off x="2426970" y="2003928"/>
            <a:ext cx="1270000" cy="6454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W=Fs</a:t>
            </a:r>
          </a:p>
        </p:txBody>
      </p:sp>
      <p:sp>
        <p:nvSpPr>
          <p:cNvPr id="9" name="文本框 8"/>
          <p:cNvSpPr txBox="1"/>
          <p:nvPr/>
        </p:nvSpPr>
        <p:spPr>
          <a:xfrm>
            <a:off x="252095" y="2649412"/>
            <a:ext cx="8698230" cy="175630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其中，</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W—</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表示功，单位是</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焦耳</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，符合</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J</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p>
          <a:p>
            <a:pPr marL="0" marR="0" indent="0" algn="l" defTabSz="914400" rtl="0" eaLnBrk="1" fontAlgn="auto" latinLnBrk="1" hangingPunct="0">
              <a:lnSpc>
                <a:spcPct val="150000"/>
              </a:lnSpc>
              <a:spcBef>
                <a:spcPts val="0"/>
              </a:spcBef>
              <a:spcAft>
                <a:spcPts val="0"/>
              </a:spcAft>
              <a:buClrTx/>
              <a:buSzTx/>
              <a:buFontTx/>
              <a:buNone/>
            </a:pP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F—</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表示力，单位是</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牛顿</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，符合</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N</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p>
          <a:p>
            <a:pPr marL="0" marR="0" indent="0" algn="l" defTabSz="914400" rtl="0" eaLnBrk="1" fontAlgn="auto" latinLnBrk="1" hangingPunct="0">
              <a:lnSpc>
                <a:spcPct val="150000"/>
              </a:lnSpc>
              <a:spcBef>
                <a:spcPts val="0"/>
              </a:spcBef>
              <a:spcAft>
                <a:spcPts val="0"/>
              </a:spcAft>
              <a:buClrTx/>
              <a:buSzTx/>
              <a:buFontTx/>
              <a:buNone/>
            </a:pP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s—</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表示距离，单位是</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米</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，符合</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m</a:t>
            </a:r>
            <a:r>
              <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r>
              <a:rPr kumimoji="0" lang="zh-CN" altLang="en-US"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rPr>
              <a:t>。</a:t>
            </a:r>
          </a:p>
        </p:txBody>
      </p:sp>
      <p:sp>
        <p:nvSpPr>
          <p:cNvPr id="10" name="文本框 9"/>
          <p:cNvSpPr txBox="1"/>
          <p:nvPr/>
        </p:nvSpPr>
        <p:spPr>
          <a:xfrm>
            <a:off x="284481" y="4325505"/>
            <a:ext cx="2143125" cy="6454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en-US" sz="2400" i="0" u="none" strike="noStrike" cap="none" spc="0" normalizeH="0" baseline="0">
                <a:ln>
                  <a:noFill/>
                </a:ln>
                <a:solidFill>
                  <a:srgbClr val="2115C5"/>
                </a:solidFill>
                <a:effectLst/>
                <a:uFillTx/>
                <a:latin typeface="微软雅黑" panose="020B0503020204020204" charset="-122"/>
                <a:ea typeface="微软雅黑" panose="020B0503020204020204" charset="-122"/>
                <a:cs typeface="微软雅黑" panose="020B0503020204020204" charset="-122"/>
                <a:sym typeface="+mn-ea"/>
              </a:rPr>
              <a:t>1J=1N·m</a:t>
            </a:r>
          </a:p>
        </p:txBody>
      </p:sp>
    </p:spTree>
    <p:extLst>
      <p:ext uri="{BB962C8B-B14F-4D97-AF65-F5344CB8AC3E}">
        <p14:creationId xmlns:p14="http://schemas.microsoft.com/office/powerpoint/2010/main" val="2541285776"/>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0-#ppt_w/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7"/>
                                        </p:tgtEl>
                                        <p:attrNameLst>
                                          <p:attrName>style.visibility</p:attrName>
                                        </p:attrNameLst>
                                      </p:cBhvr>
                                      <p:to>
                                        <p:strVal val="visible"/>
                                      </p:to>
                                    </p:set>
                                    <p:animEffect transition="in" filter="checkerboard(across)">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0-#ppt_w/2"/>
                                          </p:val>
                                        </p:tav>
                                        <p:tav tm="100000">
                                          <p:val>
                                            <p:strVal val="#ppt_x"/>
                                          </p:val>
                                        </p:tav>
                                      </p:tavLst>
                                    </p:anim>
                                    <p:anim calcmode="lin" valueType="num">
                                      <p:cBhvr>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000" fill="hold">
                                          <p:stCondLst>
                                            <p:cond delay="0"/>
                                          </p:stCondLst>
                                        </p:cTn>
                                        <p:tgtEl>
                                          <p:spTgt spid="6"/>
                                        </p:tgtEl>
                                        <p:attrNameLst>
                                          <p:attrName>style.visibility</p:attrName>
                                        </p:attrNameLst>
                                      </p:cBhvr>
                                      <p:to>
                                        <p:strVal val="visible"/>
                                      </p:to>
                                    </p:set>
                                    <p:animEffect transition="in" filter="checkerboard(across)">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000" fill="hold">
                                          <p:stCondLst>
                                            <p:cond delay="0"/>
                                          </p:stCondLst>
                                        </p:cTn>
                                        <p:tgtEl>
                                          <p:spTgt spid="9">
                                            <p:txEl>
                                              <p:pRg st="0" end="0"/>
                                            </p:txEl>
                                          </p:spTgt>
                                        </p:tgtEl>
                                        <p:attrNameLst>
                                          <p:attrName>style.visibility</p:attrName>
                                        </p:attrNameLst>
                                      </p:cBhvr>
                                      <p:to>
                                        <p:strVal val="visible"/>
                                      </p:to>
                                    </p:set>
                                    <p:animEffect transition="in" filter="checkerboard(across)">
                                      <p:cBhvr>
                                        <p:cTn id="35" dur="1000"/>
                                        <p:tgtEl>
                                          <p:spTgt spid="9">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000" fill="hold">
                                          <p:stCondLst>
                                            <p:cond delay="0"/>
                                          </p:stCondLst>
                                        </p:cTn>
                                        <p:tgtEl>
                                          <p:spTgt spid="9">
                                            <p:txEl>
                                              <p:pRg st="1" end="1"/>
                                            </p:txEl>
                                          </p:spTgt>
                                        </p:tgtEl>
                                        <p:attrNameLst>
                                          <p:attrName>style.visibility</p:attrName>
                                        </p:attrNameLst>
                                      </p:cBhvr>
                                      <p:to>
                                        <p:strVal val="visible"/>
                                      </p:to>
                                    </p:set>
                                    <p:animEffect transition="in" filter="checkerboard(across)">
                                      <p:cBhvr>
                                        <p:cTn id="40" dur="1000"/>
                                        <p:tgtEl>
                                          <p:spTgt spid="9">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000" fill="hold">
                                          <p:stCondLst>
                                            <p:cond delay="0"/>
                                          </p:stCondLst>
                                        </p:cTn>
                                        <p:tgtEl>
                                          <p:spTgt spid="9">
                                            <p:txEl>
                                              <p:pRg st="2" end="2"/>
                                            </p:txEl>
                                          </p:spTgt>
                                        </p:tgtEl>
                                        <p:attrNameLst>
                                          <p:attrName>style.visibility</p:attrName>
                                        </p:attrNameLst>
                                      </p:cBhvr>
                                      <p:to>
                                        <p:strVal val="visible"/>
                                      </p:to>
                                    </p:set>
                                    <p:animEffect transition="in" filter="checkerboard(across)">
                                      <p:cBhvr>
                                        <p:cTn id="45" dur="1000"/>
                                        <p:tgtEl>
                                          <p:spTgt spid="9">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000" fill="hold">
                                          <p:stCondLst>
                                            <p:cond delay="0"/>
                                          </p:stCondLst>
                                        </p:cTn>
                                        <p:tgtEl>
                                          <p:spTgt spid="10"/>
                                        </p:tgtEl>
                                        <p:attrNameLst>
                                          <p:attrName>style.visibility</p:attrName>
                                        </p:attrNameLst>
                                      </p:cBhvr>
                                      <p:to>
                                        <p:strVal val="visible"/>
                                      </p:to>
                                    </p:set>
                                    <p:animEffect transition="in" filter="checkerboard(across)">
                                      <p:cBhvr>
                                        <p:cTn id="5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7" grpId="0" bldLvl="0" animBg="1"/>
      <p:bldP spid="3" grpId="0" bldLvl="0" animBg="1"/>
      <p:bldP spid="6" grpId="0" bldLvl="0" animBg="1"/>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2.</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功的计算</a:t>
            </a:r>
          </a:p>
        </p:txBody>
      </p:sp>
      <p:sp>
        <p:nvSpPr>
          <p:cNvPr id="11" name="AutoShape 12"/>
          <p:cNvSpPr>
            <a:spLocks noChangeArrowheads="1"/>
          </p:cNvSpPr>
          <p:nvPr/>
        </p:nvSpPr>
        <p:spPr bwMode="auto">
          <a:xfrm>
            <a:off x="252096" y="1106362"/>
            <a:ext cx="178371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随讲随练</a:t>
            </a:r>
          </a:p>
        </p:txBody>
      </p:sp>
      <p:sp>
        <p:nvSpPr>
          <p:cNvPr id="7" name="文本框 6"/>
          <p:cNvSpPr txBox="1"/>
          <p:nvPr/>
        </p:nvSpPr>
        <p:spPr>
          <a:xfrm>
            <a:off x="252095" y="1460296"/>
            <a:ext cx="8681720" cy="175630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lang="en-US" altLang="zh-CN" sz="2400" dirty="0">
                <a:latin typeface="微软雅黑" panose="020B0503020204020204" charset="-122"/>
                <a:ea typeface="微软雅黑" panose="020B0503020204020204" charset="-122"/>
                <a:cs typeface="微软雅黑" panose="020B0503020204020204" charset="-122"/>
                <a:sym typeface="+mn-ea"/>
              </a:rPr>
              <a:t>1.</a:t>
            </a:r>
            <a:r>
              <a:rPr lang="zh-CN" altLang="en-US" sz="2400" dirty="0">
                <a:latin typeface="微软雅黑" panose="020B0503020204020204" charset="-122"/>
                <a:ea typeface="微软雅黑" panose="020B0503020204020204" charset="-122"/>
                <a:cs typeface="微软雅黑" panose="020B0503020204020204" charset="-122"/>
                <a:sym typeface="+mn-ea"/>
              </a:rPr>
              <a:t>质量为</a:t>
            </a:r>
            <a:r>
              <a:rPr lang="en-US" altLang="zh-CN" sz="2400">
                <a:latin typeface="微软雅黑" panose="020B0503020204020204" charset="-122"/>
                <a:ea typeface="微软雅黑" panose="020B0503020204020204" charset="-122"/>
                <a:cs typeface="微软雅黑" panose="020B0503020204020204" charset="-122"/>
                <a:sym typeface="+mn-ea"/>
              </a:rPr>
              <a:t>50kg</a:t>
            </a:r>
            <a:r>
              <a:rPr lang="zh-CN" altLang="en-US" sz="2400" dirty="0">
                <a:latin typeface="微软雅黑" panose="020B0503020204020204" charset="-122"/>
                <a:ea typeface="微软雅黑" panose="020B0503020204020204" charset="-122"/>
                <a:cs typeface="微软雅黑" panose="020B0503020204020204" charset="-122"/>
                <a:sym typeface="+mn-ea"/>
              </a:rPr>
              <a:t>雪橇上装载了</a:t>
            </a:r>
            <a:r>
              <a:rPr lang="en-US" altLang="zh-CN" sz="2400">
                <a:latin typeface="微软雅黑" panose="020B0503020204020204" charset="-122"/>
                <a:ea typeface="微软雅黑" panose="020B0503020204020204" charset="-122"/>
                <a:cs typeface="微软雅黑" panose="020B0503020204020204" charset="-122"/>
                <a:sym typeface="+mn-ea"/>
              </a:rPr>
              <a:t>350kg</a:t>
            </a:r>
            <a:r>
              <a:rPr lang="zh-CN" altLang="en-US" sz="2400" dirty="0">
                <a:latin typeface="微软雅黑" panose="020B0503020204020204" charset="-122"/>
                <a:ea typeface="微软雅黑" panose="020B0503020204020204" charset="-122"/>
                <a:cs typeface="微软雅黑" panose="020B0503020204020204" charset="-122"/>
                <a:sym typeface="+mn-ea"/>
              </a:rPr>
              <a:t>的货物，一匹马拉着它匀速运到</a:t>
            </a:r>
            <a:r>
              <a:rPr lang="en-US" altLang="zh-CN" sz="2400">
                <a:latin typeface="微软雅黑" panose="020B0503020204020204" charset="-122"/>
                <a:ea typeface="微软雅黑" panose="020B0503020204020204" charset="-122"/>
                <a:cs typeface="微软雅黑" panose="020B0503020204020204" charset="-122"/>
                <a:sym typeface="+mn-ea"/>
              </a:rPr>
              <a:t>3000m</a:t>
            </a:r>
            <a:r>
              <a:rPr lang="zh-CN" altLang="en-US" sz="2400" dirty="0">
                <a:latin typeface="微软雅黑" panose="020B0503020204020204" charset="-122"/>
                <a:ea typeface="微软雅黑" panose="020B0503020204020204" charset="-122"/>
                <a:cs typeface="微软雅黑" panose="020B0503020204020204" charset="-122"/>
                <a:sym typeface="+mn-ea"/>
              </a:rPr>
              <a:t>外的货场。如果雪橇行进中受到的摩擦力是</a:t>
            </a:r>
            <a:r>
              <a:rPr lang="en-US" altLang="zh-CN" sz="2400">
                <a:latin typeface="微软雅黑" panose="020B0503020204020204" charset="-122"/>
                <a:ea typeface="微软雅黑" panose="020B0503020204020204" charset="-122"/>
                <a:cs typeface="微软雅黑" panose="020B0503020204020204" charset="-122"/>
                <a:sym typeface="+mn-ea"/>
              </a:rPr>
              <a:t>800N</a:t>
            </a:r>
            <a:r>
              <a:rPr lang="zh-CN" altLang="en-US" sz="2400" dirty="0">
                <a:latin typeface="微软雅黑" panose="020B0503020204020204" charset="-122"/>
                <a:ea typeface="微软雅黑" panose="020B0503020204020204" charset="-122"/>
                <a:cs typeface="微软雅黑" panose="020B0503020204020204" charset="-122"/>
                <a:sym typeface="+mn-ea"/>
              </a:rPr>
              <a:t>，求马运货时做的功。</a:t>
            </a:r>
            <a:endPar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25603" name="Rectangle 3"/>
          <p:cNvSpPr>
            <a:spLocks noGrp="1" noRot="1"/>
          </p:cNvSpPr>
          <p:nvPr>
            <p:ph idx="4294967295"/>
          </p:nvPr>
        </p:nvSpPr>
        <p:spPr>
          <a:xfrm>
            <a:off x="251460" y="3213415"/>
            <a:ext cx="7772400" cy="1763940"/>
          </a:xfrm>
        </p:spPr>
        <p:txBody>
          <a:bodyPr vert="horz" wrap="square" lIns="91440" tIns="45720" rIns="91440" bIns="45720" anchor="t"/>
          <a:lstStyle/>
          <a:p>
            <a:pPr marL="0" indent="0">
              <a:buNone/>
            </a:pPr>
            <a:r>
              <a:rPr lang="zh-CN" altLang="en-US" sz="2000" dirty="0">
                <a:solidFill>
                  <a:srgbClr val="FF3300"/>
                </a:solidFill>
                <a:latin typeface="微软雅黑" panose="020B0503020204020204" charset="-122"/>
                <a:ea typeface="微软雅黑" panose="020B0503020204020204" charset="-122"/>
                <a:cs typeface="微软雅黑" panose="020B0503020204020204" charset="-122"/>
              </a:rPr>
              <a:t>解： 马拉车所用的力与摩擦力大小相等；</a:t>
            </a:r>
          </a:p>
          <a:p>
            <a:pPr marL="0" indent="0">
              <a:buNone/>
            </a:pPr>
            <a:r>
              <a:rPr lang="zh-CN" altLang="en-US" sz="2000">
                <a:solidFill>
                  <a:srgbClr val="FF3300"/>
                </a:solidFill>
                <a:latin typeface="微软雅黑" panose="020B0503020204020204" charset="-122"/>
                <a:ea typeface="微软雅黑" panose="020B0503020204020204" charset="-122"/>
                <a:cs typeface="微软雅黑" panose="020B0503020204020204" charset="-122"/>
              </a:rPr>
              <a:t>所以，</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F=f=800N</a:t>
            </a:r>
            <a:r>
              <a:rPr lang="zh-CN" altLang="en-US" sz="2000">
                <a:solidFill>
                  <a:srgbClr val="FF3300"/>
                </a:solidFill>
                <a:latin typeface="微软雅黑" panose="020B0503020204020204" charset="-122"/>
                <a:ea typeface="微软雅黑" panose="020B0503020204020204" charset="-122"/>
                <a:cs typeface="微软雅黑" panose="020B0503020204020204" charset="-122"/>
              </a:rPr>
              <a:t>；</a:t>
            </a:r>
            <a:endParaRPr lang="en-US" altLang="zh-CN" sz="2000">
              <a:solidFill>
                <a:srgbClr val="FF3300"/>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2000" dirty="0">
                <a:solidFill>
                  <a:srgbClr val="FF3300"/>
                </a:solidFill>
                <a:latin typeface="微软雅黑" panose="020B0503020204020204" charset="-122"/>
                <a:ea typeface="微软雅黑" panose="020B0503020204020204" charset="-122"/>
                <a:cs typeface="微软雅黑" panose="020B0503020204020204" charset="-122"/>
              </a:rPr>
              <a:t>马移动的距离：</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S=3000m</a:t>
            </a:r>
            <a:r>
              <a:rPr lang="zh-CN" altLang="en-US" sz="2000">
                <a:solidFill>
                  <a:srgbClr val="FF3300"/>
                </a:solidFill>
                <a:latin typeface="微软雅黑" panose="020B0503020204020204" charset="-122"/>
                <a:ea typeface="微软雅黑" panose="020B0503020204020204" charset="-122"/>
                <a:cs typeface="微软雅黑" panose="020B0503020204020204" charset="-122"/>
              </a:rPr>
              <a:t>；</a:t>
            </a:r>
          </a:p>
          <a:p>
            <a:pPr marL="0" indent="0">
              <a:buNone/>
            </a:pPr>
            <a:r>
              <a:rPr lang="zh-CN" altLang="en-US" sz="2000" dirty="0">
                <a:solidFill>
                  <a:srgbClr val="FF3300"/>
                </a:solidFill>
                <a:latin typeface="微软雅黑" panose="020B0503020204020204" charset="-122"/>
                <a:ea typeface="微软雅黑" panose="020B0503020204020204" charset="-122"/>
                <a:cs typeface="微软雅黑" panose="020B0503020204020204" charset="-122"/>
              </a:rPr>
              <a:t>所以马做的功是：</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W=Fs=800N×3000m=2.4×10</a:t>
            </a:r>
            <a:r>
              <a:rPr lang="en-US" altLang="zh-CN" sz="2000" baseline="30000">
                <a:solidFill>
                  <a:srgbClr val="FF3300"/>
                </a:solidFill>
                <a:latin typeface="微软雅黑" panose="020B0503020204020204" charset="-122"/>
                <a:ea typeface="微软雅黑" panose="020B0503020204020204" charset="-122"/>
                <a:cs typeface="微软雅黑" panose="020B0503020204020204" charset="-122"/>
              </a:rPr>
              <a:t>6</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J</a:t>
            </a:r>
            <a:r>
              <a:rPr lang="zh-CN" altLang="en-US" sz="2000">
                <a:solidFill>
                  <a:srgbClr val="FF3300"/>
                </a:solidFill>
                <a:latin typeface="微软雅黑" panose="020B0503020204020204" charset="-122"/>
                <a:ea typeface="微软雅黑" panose="020B0503020204020204" charset="-122"/>
                <a:cs typeface="微软雅黑" panose="020B0503020204020204" charset="-122"/>
              </a:rPr>
              <a:t>。</a:t>
            </a:r>
            <a:endParaRPr lang="zh-CN" altLang="en-US" sz="2000" dirty="0">
              <a:solidFill>
                <a:srgbClr val="FF3300"/>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041938151"/>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0-#ppt_w/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7"/>
                                        </p:tgtEl>
                                        <p:attrNameLst>
                                          <p:attrName>style.visibility</p:attrName>
                                        </p:attrNameLst>
                                      </p:cBhvr>
                                      <p:to>
                                        <p:strVal val="visible"/>
                                      </p:to>
                                    </p:set>
                                    <p:animEffect transition="in" filter="checkerboard(across)">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5603">
                                            <p:txEl>
                                              <p:pRg st="0" end="0"/>
                                            </p:txEl>
                                          </p:spTgt>
                                        </p:tgtEl>
                                        <p:attrNameLst>
                                          <p:attrName>style.visibility</p:attrName>
                                        </p:attrNameLst>
                                      </p:cBhvr>
                                      <p:to>
                                        <p:strVal val="visible"/>
                                      </p:to>
                                    </p:set>
                                    <p:anim calcmode="lin" valueType="num">
                                      <p:cBhvr additive="base">
                                        <p:cTn id="24" dur="500" fill="hold"/>
                                        <p:tgtEl>
                                          <p:spTgt spid="25603">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56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5603">
                                            <p:txEl>
                                              <p:pRg st="1" end="1"/>
                                            </p:txEl>
                                          </p:spTgt>
                                        </p:tgtEl>
                                        <p:attrNameLst>
                                          <p:attrName>style.visibility</p:attrName>
                                        </p:attrNameLst>
                                      </p:cBhvr>
                                      <p:to>
                                        <p:strVal val="visible"/>
                                      </p:to>
                                    </p:set>
                                    <p:anim calcmode="lin" valueType="num">
                                      <p:cBhvr additive="base">
                                        <p:cTn id="30" dur="500" fill="hold"/>
                                        <p:tgtEl>
                                          <p:spTgt spid="25603">
                                            <p:txEl>
                                              <p:pRg st="1" end="1"/>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2560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5603">
                                            <p:txEl>
                                              <p:pRg st="2" end="2"/>
                                            </p:txEl>
                                          </p:spTgt>
                                        </p:tgtEl>
                                        <p:attrNameLst>
                                          <p:attrName>style.visibility</p:attrName>
                                        </p:attrNameLst>
                                      </p:cBhvr>
                                      <p:to>
                                        <p:strVal val="visible"/>
                                      </p:to>
                                    </p:set>
                                    <p:anim calcmode="lin" valueType="num">
                                      <p:cBhvr additive="base">
                                        <p:cTn id="36" dur="500" fill="hold"/>
                                        <p:tgtEl>
                                          <p:spTgt spid="25603">
                                            <p:txEl>
                                              <p:pRg st="2" end="2"/>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560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5603">
                                            <p:txEl>
                                              <p:pRg st="3" end="3"/>
                                            </p:txEl>
                                          </p:spTgt>
                                        </p:tgtEl>
                                        <p:attrNameLst>
                                          <p:attrName>style.visibility</p:attrName>
                                        </p:attrNameLst>
                                      </p:cBhvr>
                                      <p:to>
                                        <p:strVal val="visible"/>
                                      </p:to>
                                    </p:set>
                                    <p:anim calcmode="lin" valueType="num">
                                      <p:cBhvr additive="base">
                                        <p:cTn id="42" dur="500" fill="hold"/>
                                        <p:tgtEl>
                                          <p:spTgt spid="25603">
                                            <p:txEl>
                                              <p:pRg st="3" end="3"/>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2560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7" grpId="0" bldLvl="0" animBg="1"/>
      <p:bldP spid="2560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7025" y="300781"/>
            <a:ext cx="723900" cy="70022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4" y="342159"/>
            <a:ext cx="809625" cy="585009"/>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panose="02010601030101010101" charset="-122"/>
                <a:cs typeface="微软雅黑" panose="020B0503020204020204" charset="-122"/>
                <a:sym typeface="微软雅黑" panose="020B0503020204020204" charset="-122"/>
              </a:rPr>
              <a:t>3</a:t>
            </a:r>
          </a:p>
        </p:txBody>
      </p:sp>
      <p:sp>
        <p:nvSpPr>
          <p:cNvPr id="2" name="文本框 1"/>
          <p:cNvSpPr txBox="1"/>
          <p:nvPr/>
        </p:nvSpPr>
        <p:spPr>
          <a:xfrm>
            <a:off x="1203325" y="34215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课堂活动</a:t>
            </a:r>
          </a:p>
        </p:txBody>
      </p:sp>
      <p:cxnSp>
        <p:nvCxnSpPr>
          <p:cNvPr id="8" name="直接连接符 7"/>
          <p:cNvCxnSpPr/>
          <p:nvPr/>
        </p:nvCxnSpPr>
        <p:spPr>
          <a:xfrm>
            <a:off x="1060450" y="833909"/>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cstate="print"/>
          <a:srcRect/>
          <a:stretch>
            <a:fillRect/>
          </a:stretch>
        </p:blipFill>
        <p:spPr bwMode="auto">
          <a:xfrm>
            <a:off x="8301038" y="4702675"/>
            <a:ext cx="736600" cy="359663"/>
          </a:xfrm>
          <a:prstGeom prst="rect">
            <a:avLst/>
          </a:prstGeom>
          <a:noFill/>
          <a:ln w="9525">
            <a:noFill/>
            <a:miter lim="800000"/>
            <a:headEnd/>
            <a:tailEnd/>
          </a:ln>
        </p:spPr>
      </p:pic>
      <p:sp>
        <p:nvSpPr>
          <p:cNvPr id="4" name="AutoShape 12"/>
          <p:cNvSpPr>
            <a:spLocks noChangeArrowheads="1"/>
          </p:cNvSpPr>
          <p:nvPr/>
        </p:nvSpPr>
        <p:spPr bwMode="auto">
          <a:xfrm>
            <a:off x="2732406" y="375577"/>
            <a:ext cx="1960245" cy="45833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2.</a:t>
            </a:r>
            <a:r>
              <a:rPr kumimoji="0" lang="zh-CN" altLang="en-US" sz="20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功的计算</a:t>
            </a:r>
          </a:p>
        </p:txBody>
      </p:sp>
      <p:sp>
        <p:nvSpPr>
          <p:cNvPr id="11" name="AutoShape 12"/>
          <p:cNvSpPr>
            <a:spLocks noChangeArrowheads="1"/>
          </p:cNvSpPr>
          <p:nvPr/>
        </p:nvSpPr>
        <p:spPr bwMode="auto">
          <a:xfrm>
            <a:off x="252096" y="1106362"/>
            <a:ext cx="1783715" cy="42077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随讲随练</a:t>
            </a:r>
          </a:p>
        </p:txBody>
      </p:sp>
      <p:sp>
        <p:nvSpPr>
          <p:cNvPr id="7" name="文本框 6"/>
          <p:cNvSpPr txBox="1"/>
          <p:nvPr/>
        </p:nvSpPr>
        <p:spPr>
          <a:xfrm>
            <a:off x="252095" y="1460296"/>
            <a:ext cx="8907780" cy="1200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lang="en-US" altLang="zh-CN" sz="2400" dirty="0">
                <a:latin typeface="微软雅黑" panose="020B0503020204020204" charset="-122"/>
                <a:ea typeface="微软雅黑" panose="020B0503020204020204" charset="-122"/>
                <a:cs typeface="微软雅黑" panose="020B0503020204020204" charset="-122"/>
                <a:sym typeface="+mn-ea"/>
              </a:rPr>
              <a:t>2.</a:t>
            </a:r>
            <a:r>
              <a:rPr lang="zh-CN" altLang="en-US" sz="2400" dirty="0">
                <a:solidFill>
                  <a:srgbClr val="040408"/>
                </a:solidFill>
                <a:latin typeface="微软雅黑" panose="020B0503020204020204" charset="-122"/>
                <a:ea typeface="微软雅黑" panose="020B0503020204020204" charset="-122"/>
                <a:cs typeface="微软雅黑" panose="020B0503020204020204" charset="-122"/>
                <a:sym typeface="+mn-ea"/>
              </a:rPr>
              <a:t>一个人用</a:t>
            </a:r>
            <a:r>
              <a:rPr lang="en-US" altLang="zh-CN" sz="2400">
                <a:solidFill>
                  <a:srgbClr val="040408"/>
                </a:solidFill>
                <a:latin typeface="微软雅黑" panose="020B0503020204020204" charset="-122"/>
                <a:ea typeface="微软雅黑" panose="020B0503020204020204" charset="-122"/>
                <a:cs typeface="微软雅黑" panose="020B0503020204020204" charset="-122"/>
                <a:sym typeface="+mn-ea"/>
              </a:rPr>
              <a:t>50N</a:t>
            </a:r>
            <a:r>
              <a:rPr lang="zh-CN" altLang="en-US" sz="2400" dirty="0">
                <a:solidFill>
                  <a:srgbClr val="040408"/>
                </a:solidFill>
                <a:latin typeface="微软雅黑" panose="020B0503020204020204" charset="-122"/>
                <a:ea typeface="微软雅黑" panose="020B0503020204020204" charset="-122"/>
                <a:cs typeface="微软雅黑" panose="020B0503020204020204" charset="-122"/>
                <a:sym typeface="+mn-ea"/>
              </a:rPr>
              <a:t>的力沿水平方向匀速推一辆重</a:t>
            </a:r>
            <a:r>
              <a:rPr lang="en-US" altLang="zh-CN" sz="2400">
                <a:solidFill>
                  <a:srgbClr val="040408"/>
                </a:solidFill>
                <a:latin typeface="微软雅黑" panose="020B0503020204020204" charset="-122"/>
                <a:ea typeface="微软雅黑" panose="020B0503020204020204" charset="-122"/>
                <a:cs typeface="微软雅黑" panose="020B0503020204020204" charset="-122"/>
                <a:sym typeface="+mn-ea"/>
              </a:rPr>
              <a:t>200N</a:t>
            </a:r>
            <a:r>
              <a:rPr lang="zh-CN" altLang="en-US" sz="2400" dirty="0">
                <a:solidFill>
                  <a:srgbClr val="040408"/>
                </a:solidFill>
                <a:latin typeface="微软雅黑" panose="020B0503020204020204" charset="-122"/>
                <a:ea typeface="微软雅黑" panose="020B0503020204020204" charset="-122"/>
                <a:cs typeface="微软雅黑" panose="020B0503020204020204" charset="-122"/>
                <a:sym typeface="+mn-ea"/>
              </a:rPr>
              <a:t>的车前进</a:t>
            </a:r>
            <a:r>
              <a:rPr lang="en-US" altLang="zh-CN" sz="2400">
                <a:solidFill>
                  <a:srgbClr val="040408"/>
                </a:solidFill>
                <a:latin typeface="微软雅黑" panose="020B0503020204020204" charset="-122"/>
                <a:ea typeface="微软雅黑" panose="020B0503020204020204" charset="-122"/>
                <a:cs typeface="微软雅黑" panose="020B0503020204020204" charset="-122"/>
                <a:sym typeface="+mn-ea"/>
              </a:rPr>
              <a:t>2m</a:t>
            </a:r>
            <a:r>
              <a:rPr lang="zh-CN" altLang="en-US" sz="2400" dirty="0">
                <a:solidFill>
                  <a:srgbClr val="040408"/>
                </a:solidFill>
                <a:latin typeface="微软雅黑" panose="020B0503020204020204" charset="-122"/>
                <a:ea typeface="微软雅黑" panose="020B0503020204020204" charset="-122"/>
                <a:cs typeface="微软雅黑" panose="020B0503020204020204" charset="-122"/>
                <a:sym typeface="+mn-ea"/>
              </a:rPr>
              <a:t>，求这个人对车做功多少？重力对车做功多少？</a:t>
            </a:r>
            <a:endParaRPr kumimoji="0" lang="en-US" altLang="zh-CN" sz="24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25603" name="Rectangle 3"/>
          <p:cNvSpPr>
            <a:spLocks noGrp="1" noRot="1"/>
          </p:cNvSpPr>
          <p:nvPr>
            <p:ph idx="4294967295"/>
          </p:nvPr>
        </p:nvSpPr>
        <p:spPr>
          <a:xfrm>
            <a:off x="252095" y="2660871"/>
            <a:ext cx="7772400" cy="1763940"/>
          </a:xfrm>
        </p:spPr>
        <p:txBody>
          <a:bodyPr vert="horz" wrap="square" lIns="91440" tIns="45720" rIns="91440" bIns="45720" anchor="t"/>
          <a:lstStyle/>
          <a:p>
            <a:pPr marL="0" indent="0">
              <a:buNone/>
            </a:pPr>
            <a:r>
              <a:rPr lang="zh-CN" altLang="en-US" sz="2000" dirty="0">
                <a:solidFill>
                  <a:srgbClr val="FF3300"/>
                </a:solidFill>
                <a:latin typeface="微软雅黑" panose="020B0503020204020204" charset="-122"/>
                <a:ea typeface="微软雅黑" panose="020B0503020204020204" charset="-122"/>
                <a:cs typeface="微软雅黑" panose="020B0503020204020204" charset="-122"/>
              </a:rPr>
              <a:t>解： 根据公式：</a:t>
            </a:r>
            <a:r>
              <a:rPr lang="en-US" altLang="zh-CN" sz="2000" dirty="0">
                <a:solidFill>
                  <a:srgbClr val="FF3300"/>
                </a:solidFill>
                <a:latin typeface="微软雅黑" panose="020B0503020204020204" charset="-122"/>
                <a:ea typeface="微软雅黑" panose="020B0503020204020204" charset="-122"/>
                <a:cs typeface="微软雅黑" panose="020B0503020204020204" charset="-122"/>
              </a:rPr>
              <a:t>W=Fs</a:t>
            </a:r>
            <a:r>
              <a:rPr lang="zh-CN" altLang="en-US" sz="2000" dirty="0">
                <a:solidFill>
                  <a:srgbClr val="FF3300"/>
                </a:solidFill>
                <a:latin typeface="微软雅黑" panose="020B0503020204020204" charset="-122"/>
                <a:ea typeface="微软雅黑" panose="020B0503020204020204" charset="-122"/>
                <a:cs typeface="微软雅黑" panose="020B0503020204020204" charset="-122"/>
              </a:rPr>
              <a:t>，</a:t>
            </a:r>
          </a:p>
          <a:p>
            <a:pPr marL="0" indent="0">
              <a:buNone/>
            </a:pPr>
            <a:r>
              <a:rPr lang="zh-CN" altLang="en-US" sz="2000">
                <a:solidFill>
                  <a:srgbClr val="FF3300"/>
                </a:solidFill>
                <a:latin typeface="微软雅黑" panose="020B0503020204020204" charset="-122"/>
                <a:ea typeface="微软雅黑" panose="020B0503020204020204" charset="-122"/>
                <a:cs typeface="微软雅黑" panose="020B0503020204020204" charset="-122"/>
              </a:rPr>
              <a:t>人对车做的功为：</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W</a:t>
            </a:r>
            <a:r>
              <a:rPr lang="zh-CN" altLang="en-US" sz="2000" baseline="-25000">
                <a:solidFill>
                  <a:srgbClr val="FF3300"/>
                </a:solidFill>
                <a:uFillTx/>
                <a:latin typeface="微软雅黑" panose="020B0503020204020204" charset="-122"/>
                <a:ea typeface="微软雅黑" panose="020B0503020204020204" charset="-122"/>
                <a:cs typeface="微软雅黑" panose="020B0503020204020204" charset="-122"/>
              </a:rPr>
              <a:t>人</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=F</a:t>
            </a:r>
            <a:r>
              <a:rPr lang="zh-CN" altLang="en-US" sz="2000" baseline="-25000">
                <a:solidFill>
                  <a:srgbClr val="FF3300"/>
                </a:solidFill>
                <a:uFillTx/>
                <a:latin typeface="微软雅黑" panose="020B0503020204020204" charset="-122"/>
                <a:ea typeface="微软雅黑" panose="020B0503020204020204" charset="-122"/>
                <a:cs typeface="微软雅黑" panose="020B0503020204020204" charset="-122"/>
              </a:rPr>
              <a:t>人</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s</a:t>
            </a:r>
            <a:r>
              <a:rPr lang="zh-CN" altLang="en-US" sz="2000" baseline="-25000">
                <a:solidFill>
                  <a:srgbClr val="FF3300"/>
                </a:solidFill>
                <a:uFillTx/>
                <a:latin typeface="微软雅黑" panose="020B0503020204020204" charset="-122"/>
                <a:ea typeface="微软雅黑" panose="020B0503020204020204" charset="-122"/>
                <a:cs typeface="微软雅黑" panose="020B0503020204020204" charset="-122"/>
              </a:rPr>
              <a:t>人</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=50N</a:t>
            </a:r>
            <a:r>
              <a:rPr lang="en-US" altLang="zh-CN" sz="2000">
                <a:solidFill>
                  <a:srgbClr val="FF3300"/>
                </a:solidFill>
                <a:latin typeface="Arial" panose="020B0604020202020204" pitchFamily="34" charset="0"/>
                <a:ea typeface="微软雅黑" panose="020B0503020204020204" charset="-122"/>
                <a:cs typeface="微软雅黑" panose="020B0503020204020204" charset="-122"/>
              </a:rPr>
              <a:t>×2m=100J</a:t>
            </a:r>
            <a:r>
              <a:rPr lang="zh-CN" altLang="en-US" sz="2000">
                <a:solidFill>
                  <a:srgbClr val="FF3300"/>
                </a:solidFill>
                <a:latin typeface="微软雅黑" panose="020B0503020204020204" charset="-122"/>
                <a:ea typeface="微软雅黑" panose="020B0503020204020204" charset="-122"/>
                <a:cs typeface="微软雅黑" panose="020B0503020204020204" charset="-122"/>
              </a:rPr>
              <a:t>；</a:t>
            </a:r>
            <a:endParaRPr lang="en-US" altLang="zh-CN" sz="2000">
              <a:solidFill>
                <a:srgbClr val="FF3300"/>
              </a:solidFill>
              <a:latin typeface="微软雅黑" panose="020B0503020204020204" charset="-122"/>
              <a:ea typeface="微软雅黑" panose="020B0503020204020204" charset="-122"/>
              <a:cs typeface="微软雅黑" panose="020B0503020204020204" charset="-122"/>
            </a:endParaRPr>
          </a:p>
          <a:p>
            <a:pPr marL="0" indent="0">
              <a:buNone/>
            </a:pPr>
            <a:r>
              <a:rPr lang="zh-CN" altLang="en-US" sz="2000" dirty="0">
                <a:solidFill>
                  <a:srgbClr val="FF3300"/>
                </a:solidFill>
                <a:latin typeface="微软雅黑" panose="020B0503020204020204" charset="-122"/>
                <a:ea typeface="微软雅黑" panose="020B0503020204020204" charset="-122"/>
                <a:cs typeface="微软雅黑" panose="020B0503020204020204" charset="-122"/>
              </a:rPr>
              <a:t>车在重力方向上的距离为</a:t>
            </a:r>
            <a:r>
              <a:rPr lang="en-US" altLang="zh-CN" sz="2000" dirty="0">
                <a:solidFill>
                  <a:srgbClr val="FF3300"/>
                </a:solidFill>
                <a:latin typeface="微软雅黑" panose="020B0503020204020204" charset="-122"/>
                <a:ea typeface="微软雅黑" panose="020B0503020204020204" charset="-122"/>
                <a:cs typeface="微软雅黑" panose="020B0503020204020204" charset="-122"/>
              </a:rPr>
              <a:t>0</a:t>
            </a:r>
            <a:r>
              <a:rPr lang="zh-CN" altLang="en-US" sz="2000">
                <a:solidFill>
                  <a:srgbClr val="FF3300"/>
                </a:solidFill>
                <a:latin typeface="微软雅黑" panose="020B0503020204020204" charset="-122"/>
                <a:ea typeface="微软雅黑" panose="020B0503020204020204" charset="-122"/>
                <a:cs typeface="微软雅黑" panose="020B0503020204020204" charset="-122"/>
              </a:rPr>
              <a:t>；</a:t>
            </a:r>
          </a:p>
          <a:p>
            <a:pPr marL="0" indent="0">
              <a:buNone/>
            </a:pPr>
            <a:r>
              <a:rPr lang="zh-CN" altLang="en-US" sz="2000" dirty="0">
                <a:solidFill>
                  <a:srgbClr val="FF3300"/>
                </a:solidFill>
                <a:latin typeface="微软雅黑" panose="020B0503020204020204" charset="-122"/>
                <a:ea typeface="微软雅黑" panose="020B0503020204020204" charset="-122"/>
                <a:cs typeface="微软雅黑" panose="020B0503020204020204" charset="-122"/>
              </a:rPr>
              <a:t>所以重力做的功是：</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W</a:t>
            </a:r>
            <a:r>
              <a:rPr lang="zh-CN" altLang="en-US" sz="2000" baseline="-25000">
                <a:solidFill>
                  <a:srgbClr val="FF3300"/>
                </a:solidFill>
                <a:uFillTx/>
                <a:latin typeface="微软雅黑" panose="020B0503020204020204" charset="-122"/>
                <a:ea typeface="微软雅黑" panose="020B0503020204020204" charset="-122"/>
                <a:cs typeface="微软雅黑" panose="020B0503020204020204" charset="-122"/>
              </a:rPr>
              <a:t>重</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=Gs</a:t>
            </a:r>
            <a:r>
              <a:rPr lang="zh-CN" altLang="en-US" sz="2000" baseline="-25000">
                <a:solidFill>
                  <a:srgbClr val="FF3300"/>
                </a:solidFill>
                <a:uFillTx/>
                <a:latin typeface="微软雅黑" panose="020B0503020204020204" charset="-122"/>
                <a:ea typeface="微软雅黑" panose="020B0503020204020204" charset="-122"/>
                <a:cs typeface="微软雅黑" panose="020B0503020204020204" charset="-122"/>
              </a:rPr>
              <a:t>重</a:t>
            </a:r>
            <a:r>
              <a:rPr lang="en-US" altLang="zh-CN" sz="2000">
                <a:solidFill>
                  <a:srgbClr val="FF3300"/>
                </a:solidFill>
                <a:latin typeface="微软雅黑" panose="020B0503020204020204" charset="-122"/>
                <a:ea typeface="微软雅黑" panose="020B0503020204020204" charset="-122"/>
                <a:cs typeface="微软雅黑" panose="020B0503020204020204" charset="-122"/>
              </a:rPr>
              <a:t>=200N×0m=0J</a:t>
            </a:r>
            <a:r>
              <a:rPr lang="zh-CN" altLang="en-US" sz="2000">
                <a:solidFill>
                  <a:srgbClr val="FF3300"/>
                </a:solidFill>
                <a:latin typeface="微软雅黑" panose="020B0503020204020204" charset="-122"/>
                <a:ea typeface="微软雅黑" panose="020B0503020204020204" charset="-122"/>
                <a:cs typeface="微软雅黑" panose="020B0503020204020204" charset="-122"/>
              </a:rPr>
              <a:t>。</a:t>
            </a:r>
            <a:endParaRPr lang="zh-CN" altLang="en-US" sz="2000" dirty="0">
              <a:solidFill>
                <a:srgbClr val="FF3300"/>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001073848"/>
      </p:ext>
    </p:extLst>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0-#ppt_w/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000" fill="hold">
                                          <p:stCondLst>
                                            <p:cond delay="0"/>
                                          </p:stCondLst>
                                        </p:cTn>
                                        <p:tgtEl>
                                          <p:spTgt spid="7"/>
                                        </p:tgtEl>
                                        <p:attrNameLst>
                                          <p:attrName>style.visibility</p:attrName>
                                        </p:attrNameLst>
                                      </p:cBhvr>
                                      <p:to>
                                        <p:strVal val="visible"/>
                                      </p:to>
                                    </p:set>
                                    <p:animEffect transition="in" filter="checkerboard(across)">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5603">
                                            <p:txEl>
                                              <p:pRg st="0" end="0"/>
                                            </p:txEl>
                                          </p:spTgt>
                                        </p:tgtEl>
                                        <p:attrNameLst>
                                          <p:attrName>style.visibility</p:attrName>
                                        </p:attrNameLst>
                                      </p:cBhvr>
                                      <p:to>
                                        <p:strVal val="visible"/>
                                      </p:to>
                                    </p:set>
                                    <p:anim calcmode="lin" valueType="num">
                                      <p:cBhvr additive="base">
                                        <p:cTn id="24" dur="500" fill="hold"/>
                                        <p:tgtEl>
                                          <p:spTgt spid="25603">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56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5603">
                                            <p:txEl>
                                              <p:pRg st="1" end="1"/>
                                            </p:txEl>
                                          </p:spTgt>
                                        </p:tgtEl>
                                        <p:attrNameLst>
                                          <p:attrName>style.visibility</p:attrName>
                                        </p:attrNameLst>
                                      </p:cBhvr>
                                      <p:to>
                                        <p:strVal val="visible"/>
                                      </p:to>
                                    </p:set>
                                    <p:anim calcmode="lin" valueType="num">
                                      <p:cBhvr additive="base">
                                        <p:cTn id="30" dur="500" fill="hold"/>
                                        <p:tgtEl>
                                          <p:spTgt spid="25603">
                                            <p:txEl>
                                              <p:pRg st="1" end="1"/>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2560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5603">
                                            <p:txEl>
                                              <p:pRg st="2" end="2"/>
                                            </p:txEl>
                                          </p:spTgt>
                                        </p:tgtEl>
                                        <p:attrNameLst>
                                          <p:attrName>style.visibility</p:attrName>
                                        </p:attrNameLst>
                                      </p:cBhvr>
                                      <p:to>
                                        <p:strVal val="visible"/>
                                      </p:to>
                                    </p:set>
                                    <p:anim calcmode="lin" valueType="num">
                                      <p:cBhvr additive="base">
                                        <p:cTn id="36" dur="500" fill="hold"/>
                                        <p:tgtEl>
                                          <p:spTgt spid="25603">
                                            <p:txEl>
                                              <p:pRg st="2" end="2"/>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560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5603">
                                            <p:txEl>
                                              <p:pRg st="3" end="3"/>
                                            </p:txEl>
                                          </p:spTgt>
                                        </p:tgtEl>
                                        <p:attrNameLst>
                                          <p:attrName>style.visibility</p:attrName>
                                        </p:attrNameLst>
                                      </p:cBhvr>
                                      <p:to>
                                        <p:strVal val="visible"/>
                                      </p:to>
                                    </p:set>
                                    <p:anim calcmode="lin" valueType="num">
                                      <p:cBhvr additive="base">
                                        <p:cTn id="42" dur="500" fill="hold"/>
                                        <p:tgtEl>
                                          <p:spTgt spid="25603">
                                            <p:txEl>
                                              <p:pRg st="3" end="3"/>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2560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7" grpId="0" bldLvl="0" animBg="1"/>
      <p:bldP spid="25603"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1569</Words>
  <Application>Microsoft Office PowerPoint</Application>
  <PresentationFormat>全屏显示(16:9)</PresentationFormat>
  <Paragraphs>193</Paragraphs>
  <Slides>26</Slides>
  <Notes>7</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Office 主题</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10</cp:revision>
  <dcterms:created xsi:type="dcterms:W3CDTF">2020-02-10T12:01:47Z</dcterms:created>
  <dcterms:modified xsi:type="dcterms:W3CDTF">2020-04-04T03:01:07Z</dcterms:modified>
</cp:coreProperties>
</file>